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4629-6A32-4DF8-A714-649B74656C6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F22D-9924-4610-B9FF-6CEE655B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778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4629-6A32-4DF8-A714-649B74656C6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F22D-9924-4610-B9FF-6CEE655B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43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4629-6A32-4DF8-A714-649B74656C6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F22D-9924-4610-B9FF-6CEE655B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3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4629-6A32-4DF8-A714-649B74656C6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F22D-9924-4610-B9FF-6CEE655B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1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4629-6A32-4DF8-A714-649B74656C6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F22D-9924-4610-B9FF-6CEE655B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1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4629-6A32-4DF8-A714-649B74656C6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F22D-9924-4610-B9FF-6CEE655B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21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4629-6A32-4DF8-A714-649B74656C6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F22D-9924-4610-B9FF-6CEE655B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1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4629-6A32-4DF8-A714-649B74656C6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F22D-9924-4610-B9FF-6CEE655B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8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4629-6A32-4DF8-A714-649B74656C6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F22D-9924-4610-B9FF-6CEE655B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7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4629-6A32-4DF8-A714-649B74656C6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F22D-9924-4610-B9FF-6CEE655B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3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4629-6A32-4DF8-A714-649B74656C6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7F22D-9924-4610-B9FF-6CEE655B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8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34629-6A32-4DF8-A714-649B74656C67}" type="datetimeFigureOut">
              <a:rPr lang="en-US" smtClean="0"/>
              <a:t>4/14/2013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7F22D-9924-4610-B9FF-6CEE655B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2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Pronombres de objetos directos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43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s-GT" dirty="0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505200" cy="144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GT" dirty="0" smtClean="0"/>
              <a:t>Yo tengo el champú</a:t>
            </a:r>
            <a:r>
              <a:rPr lang="es-G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s-GT" dirty="0" smtClean="0"/>
              <a:t>Yo</a:t>
            </a:r>
            <a:r>
              <a:rPr lang="es-G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____ </a:t>
            </a:r>
            <a:r>
              <a:rPr lang="es-GT" dirty="0" smtClean="0"/>
              <a:t>tengo.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2545307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dirty="0">
                <a:solidFill>
                  <a:prstClr val="black"/>
                </a:solidFill>
              </a:rPr>
              <a:t>Nosotros tenemos </a:t>
            </a:r>
            <a:r>
              <a:rPr lang="es-GT" sz="2800" dirty="0" smtClean="0"/>
              <a:t>unas revistas.</a:t>
            </a:r>
            <a:endParaRPr lang="es-GT" sz="2800" dirty="0"/>
          </a:p>
          <a:p>
            <a:r>
              <a:rPr lang="es-GT" sz="2800" dirty="0">
                <a:solidFill>
                  <a:prstClr val="black"/>
                </a:solidFill>
              </a:rPr>
              <a:t>Nosotros</a:t>
            </a:r>
            <a:r>
              <a:rPr lang="es-GT" sz="28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s-GT" sz="28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_____ </a:t>
            </a:r>
            <a:r>
              <a:rPr lang="es-GT" sz="2800" dirty="0">
                <a:solidFill>
                  <a:prstClr val="black"/>
                </a:solidFill>
              </a:rPr>
              <a:t>tenemos.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20118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dirty="0">
                <a:solidFill>
                  <a:prstClr val="black"/>
                </a:solidFill>
              </a:rPr>
              <a:t>Ellas tienen </a:t>
            </a:r>
            <a:r>
              <a:rPr lang="es-GT" sz="2800" dirty="0" smtClean="0"/>
              <a:t>unos bolígrafos</a:t>
            </a:r>
            <a:r>
              <a:rPr lang="es-GT" sz="2800" dirty="0" smtClean="0">
                <a:solidFill>
                  <a:prstClr val="black"/>
                </a:solidFill>
              </a:rPr>
              <a:t>.</a:t>
            </a:r>
            <a:endParaRPr lang="es-GT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5675293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dirty="0">
                <a:solidFill>
                  <a:prstClr val="black"/>
                </a:solidFill>
              </a:rPr>
              <a:t>Tú tienes </a:t>
            </a:r>
            <a:r>
              <a:rPr lang="es-GT" sz="2800" dirty="0" smtClean="0"/>
              <a:t>la computadora</a:t>
            </a:r>
            <a:r>
              <a:rPr lang="es-GT" sz="2800" dirty="0" smtClean="0">
                <a:solidFill>
                  <a:prstClr val="black"/>
                </a:solidFill>
              </a:rPr>
              <a:t>.</a:t>
            </a:r>
            <a:endParaRPr lang="es-GT" sz="2800" dirty="0">
              <a:solidFill>
                <a:prstClr val="black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2050" name="Picture 2" descr="C:\Users\User\AppData\Local\Microsoft\Windows\Temporary Internet Files\Content.IE5\VN36Z70M\MC9003254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947" y="1136392"/>
            <a:ext cx="1017653" cy="128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AppData\Local\Microsoft\Windows\Temporary Internet Files\Content.IE5\GS3LNBKV\MC9002730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148" y="2743200"/>
            <a:ext cx="1826971" cy="1101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AppData\Local\Microsoft\Windows\Temporary Internet Files\Content.IE5\VN36Z70M\MP90038279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014" y="3540472"/>
            <a:ext cx="1154393" cy="161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981" y="4860105"/>
            <a:ext cx="1776679" cy="16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20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s-GT" dirty="0" smtClean="0"/>
              <a:t>Respuestas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505200" cy="144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GT" dirty="0" smtClean="0"/>
              <a:t>Yo tengo el champú</a:t>
            </a:r>
            <a:r>
              <a:rPr lang="es-G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s-GT" dirty="0" smtClean="0"/>
              <a:t>Yo</a:t>
            </a:r>
            <a:r>
              <a:rPr lang="es-G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GT" dirty="0" smtClean="0">
                <a:solidFill>
                  <a:srgbClr val="FF0000"/>
                </a:solidFill>
              </a:rPr>
              <a:t>lo</a:t>
            </a:r>
            <a:r>
              <a:rPr lang="es-G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GT" dirty="0" smtClean="0"/>
              <a:t>tengo.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2545307"/>
            <a:ext cx="510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dirty="0">
                <a:solidFill>
                  <a:prstClr val="black"/>
                </a:solidFill>
              </a:rPr>
              <a:t>Nosotros tenemos </a:t>
            </a:r>
            <a:r>
              <a:rPr lang="es-GT" sz="2800" dirty="0" smtClean="0"/>
              <a:t>unas revistas.</a:t>
            </a:r>
            <a:endParaRPr lang="es-GT" sz="2800" dirty="0"/>
          </a:p>
          <a:p>
            <a:r>
              <a:rPr lang="es-GT" sz="2800" dirty="0">
                <a:solidFill>
                  <a:prstClr val="black"/>
                </a:solidFill>
              </a:rPr>
              <a:t>Nosotros</a:t>
            </a:r>
            <a:r>
              <a:rPr lang="es-GT" sz="28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s-GT" sz="2800" dirty="0" smtClean="0">
                <a:solidFill>
                  <a:srgbClr val="FF0000"/>
                </a:solidFill>
              </a:rPr>
              <a:t> las </a:t>
            </a:r>
            <a:r>
              <a:rPr lang="es-GT" sz="2800" dirty="0" smtClean="0">
                <a:solidFill>
                  <a:prstClr val="black"/>
                </a:solidFill>
              </a:rPr>
              <a:t>tenemos</a:t>
            </a:r>
            <a:r>
              <a:rPr lang="es-GT" sz="2800" dirty="0">
                <a:solidFill>
                  <a:prstClr val="black"/>
                </a:solidFill>
              </a:rPr>
              <a:t>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201180"/>
            <a:ext cx="48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dirty="0">
                <a:solidFill>
                  <a:prstClr val="black"/>
                </a:solidFill>
              </a:rPr>
              <a:t>Ellas tienen </a:t>
            </a:r>
            <a:r>
              <a:rPr lang="es-GT" sz="2800" dirty="0" smtClean="0"/>
              <a:t>unos bolígrafos</a:t>
            </a:r>
            <a:r>
              <a:rPr lang="es-GT" sz="2800" dirty="0" smtClean="0">
                <a:solidFill>
                  <a:prstClr val="black"/>
                </a:solidFill>
              </a:rPr>
              <a:t>.</a:t>
            </a:r>
          </a:p>
          <a:p>
            <a:r>
              <a:rPr lang="es-GT" sz="2800" dirty="0" smtClean="0">
                <a:solidFill>
                  <a:srgbClr val="FF0000"/>
                </a:solidFill>
              </a:rPr>
              <a:t>Ellas los tienen</a:t>
            </a:r>
            <a:r>
              <a:rPr lang="es-GT" sz="2800" dirty="0" smtClean="0">
                <a:solidFill>
                  <a:prstClr val="black"/>
                </a:solidFill>
              </a:rPr>
              <a:t>.</a:t>
            </a:r>
            <a:endParaRPr lang="es-GT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5675293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dirty="0">
                <a:solidFill>
                  <a:prstClr val="black"/>
                </a:solidFill>
              </a:rPr>
              <a:t>Tú tienes </a:t>
            </a:r>
            <a:r>
              <a:rPr lang="es-GT" sz="2800" dirty="0" smtClean="0"/>
              <a:t>la computadora</a:t>
            </a:r>
            <a:r>
              <a:rPr lang="es-GT" sz="2800" dirty="0" smtClean="0">
                <a:solidFill>
                  <a:prstClr val="black"/>
                </a:solidFill>
              </a:rPr>
              <a:t>.</a:t>
            </a:r>
          </a:p>
          <a:p>
            <a:r>
              <a:rPr lang="es-GT" sz="2800" dirty="0" smtClean="0">
                <a:solidFill>
                  <a:srgbClr val="FF0000"/>
                </a:solidFill>
              </a:rPr>
              <a:t>La tienes. </a:t>
            </a:r>
            <a:endParaRPr lang="es-GT" sz="2800" dirty="0">
              <a:solidFill>
                <a:srgbClr val="FF0000"/>
              </a:solidFill>
            </a:endParaRPr>
          </a:p>
          <a:p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2050" name="Picture 2" descr="C:\Users\User\AppData\Local\Microsoft\Windows\Temporary Internet Files\Content.IE5\VN36Z70M\MC9003254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947" y="1136392"/>
            <a:ext cx="1017653" cy="128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AppData\Local\Microsoft\Windows\Temporary Internet Files\Content.IE5\GS3LNBKV\MC9002730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148" y="2743200"/>
            <a:ext cx="1826971" cy="1101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ser\AppData\Local\Microsoft\Windows\Temporary Internet Files\Content.IE5\VN36Z70M\MP90038279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014" y="3540472"/>
            <a:ext cx="1154393" cy="161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012" y="4860105"/>
            <a:ext cx="1776679" cy="16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5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s-GT" dirty="0" smtClean="0"/>
              <a:t>Ejemplos: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505200" cy="1447800"/>
          </a:xfrm>
        </p:spPr>
        <p:txBody>
          <a:bodyPr/>
          <a:lstStyle/>
          <a:p>
            <a:pPr marL="0" indent="0">
              <a:buNone/>
            </a:pPr>
            <a:r>
              <a:rPr lang="es-GT" dirty="0" smtClean="0"/>
              <a:t>Yo tengo </a:t>
            </a:r>
            <a:r>
              <a:rPr lang="es-G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 lápiz.</a:t>
            </a:r>
          </a:p>
          <a:p>
            <a:pPr marL="0" indent="0">
              <a:buNone/>
            </a:pPr>
            <a:r>
              <a:rPr lang="es-GT" dirty="0" smtClean="0"/>
              <a:t>Yo</a:t>
            </a:r>
            <a:r>
              <a:rPr lang="es-G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lo </a:t>
            </a:r>
            <a:r>
              <a:rPr lang="es-GT" dirty="0" smtClean="0"/>
              <a:t>tengo.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2545307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dirty="0" smtClean="0"/>
              <a:t>Nosotros tenemos </a:t>
            </a:r>
            <a:r>
              <a:rPr lang="es-G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una pizza.</a:t>
            </a:r>
          </a:p>
          <a:p>
            <a:r>
              <a:rPr lang="es-GT" sz="2800" dirty="0" smtClean="0"/>
              <a:t>Nosotros</a:t>
            </a:r>
            <a:r>
              <a:rPr lang="es-G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la </a:t>
            </a:r>
            <a:r>
              <a:rPr lang="es-GT" sz="2800" dirty="0" smtClean="0"/>
              <a:t>tenemos.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038600"/>
            <a:ext cx="48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dirty="0" smtClean="0"/>
              <a:t>Ellas tienen </a:t>
            </a:r>
            <a:r>
              <a:rPr lang="es-G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unos marcadores</a:t>
            </a:r>
            <a:r>
              <a:rPr lang="es-GT" sz="2800" dirty="0" smtClean="0"/>
              <a:t>.</a:t>
            </a:r>
          </a:p>
          <a:p>
            <a:r>
              <a:rPr lang="es-GT" sz="2800" dirty="0" smtClean="0"/>
              <a:t>Ellas </a:t>
            </a:r>
            <a:r>
              <a:rPr lang="es-G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los</a:t>
            </a:r>
            <a:r>
              <a:rPr lang="es-GT" sz="2800" dirty="0" smtClean="0"/>
              <a:t> tienen.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501325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dirty="0" smtClean="0"/>
              <a:t>Tú tienes </a:t>
            </a:r>
            <a:r>
              <a:rPr lang="es-G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unas camisetas</a:t>
            </a:r>
            <a:r>
              <a:rPr lang="es-GT" sz="2800" dirty="0" smtClean="0"/>
              <a:t>.</a:t>
            </a:r>
          </a:p>
          <a:p>
            <a:r>
              <a:rPr lang="es-GT" sz="2800" dirty="0" smtClean="0"/>
              <a:t>Tú </a:t>
            </a:r>
            <a:r>
              <a:rPr lang="es-G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las</a:t>
            </a:r>
            <a:r>
              <a:rPr lang="es-GT" sz="2800" dirty="0" smtClean="0"/>
              <a:t> tienes. </a:t>
            </a:r>
          </a:p>
          <a:p>
            <a:endParaRPr lang="en-US" sz="2800" dirty="0"/>
          </a:p>
        </p:txBody>
      </p:sp>
      <p:pic>
        <p:nvPicPr>
          <p:cNvPr id="1026" name="Picture 2" descr="C:\Users\User\AppData\Local\Microsoft\Windows\Temporary Internet Files\Content.IE5\GA385OCQ\MC90043257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228" y="1168248"/>
            <a:ext cx="1371372" cy="137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AppData\Local\Microsoft\Windows\Temporary Internet Files\Content.IE5\5YZ3SF2V\MC90034884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46119"/>
            <a:ext cx="1560271" cy="120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AppData\Local\Microsoft\Windows\Temporary Internet Files\Content.IE5\5YZ3SF2V\MC90023409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065124"/>
            <a:ext cx="1675029" cy="90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AppData\Local\Microsoft\Windows\Temporary Internet Files\Content.IE5\GS3LNBKV\MC90023297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988" y="4992707"/>
            <a:ext cx="1348966" cy="136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6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1370371">
            <a:off x="1295400" y="2505496"/>
            <a:ext cx="66294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GT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¿Qué pasó?</a:t>
            </a:r>
            <a:endParaRPr lang="en-US" sz="9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29000" y="4294652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dirty="0" err="1" smtClean="0"/>
              <a:t>What</a:t>
            </a:r>
            <a:r>
              <a:rPr lang="es-GT" dirty="0" smtClean="0"/>
              <a:t> </a:t>
            </a:r>
            <a:r>
              <a:rPr lang="es-GT" dirty="0" err="1" smtClean="0"/>
              <a:t>happened</a:t>
            </a:r>
            <a:r>
              <a:rPr lang="es-GT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s-GT" dirty="0" smtClean="0"/>
              <a:t>Ejemplos: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505200" cy="1447800"/>
          </a:xfrm>
        </p:spPr>
        <p:txBody>
          <a:bodyPr/>
          <a:lstStyle/>
          <a:p>
            <a:pPr marL="0" indent="0">
              <a:buNone/>
            </a:pPr>
            <a:r>
              <a:rPr lang="es-GT" dirty="0" smtClean="0"/>
              <a:t>Yo tengo </a:t>
            </a:r>
            <a:r>
              <a:rPr lang="es-G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 lápiz.</a:t>
            </a:r>
          </a:p>
          <a:p>
            <a:pPr marL="0" indent="0">
              <a:buNone/>
            </a:pPr>
            <a:r>
              <a:rPr lang="es-GT" dirty="0" smtClean="0"/>
              <a:t>Yo</a:t>
            </a:r>
            <a:r>
              <a:rPr lang="es-G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lo </a:t>
            </a:r>
            <a:r>
              <a:rPr lang="es-GT" dirty="0" smtClean="0"/>
              <a:t>tengo.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2545307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dirty="0">
                <a:solidFill>
                  <a:prstClr val="black"/>
                </a:solidFill>
              </a:rPr>
              <a:t>Nosotros tenemos </a:t>
            </a:r>
            <a:r>
              <a:rPr lang="es-GT" sz="28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una pizza.</a:t>
            </a:r>
          </a:p>
          <a:p>
            <a:r>
              <a:rPr lang="es-GT" sz="2800" dirty="0">
                <a:solidFill>
                  <a:prstClr val="black"/>
                </a:solidFill>
              </a:rPr>
              <a:t>Nosotros</a:t>
            </a:r>
            <a:r>
              <a:rPr lang="es-GT" sz="28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la </a:t>
            </a:r>
            <a:r>
              <a:rPr lang="es-GT" sz="2800" dirty="0">
                <a:solidFill>
                  <a:prstClr val="black"/>
                </a:solidFill>
              </a:rPr>
              <a:t>tenemos.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038600"/>
            <a:ext cx="48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dirty="0">
                <a:solidFill>
                  <a:prstClr val="black"/>
                </a:solidFill>
              </a:rPr>
              <a:t>Ellas tienen </a:t>
            </a:r>
            <a:r>
              <a:rPr lang="es-GT" sz="28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unos marcadores</a:t>
            </a:r>
            <a:r>
              <a:rPr lang="es-GT" sz="2800" dirty="0">
                <a:solidFill>
                  <a:prstClr val="black"/>
                </a:solidFill>
              </a:rPr>
              <a:t>.</a:t>
            </a:r>
          </a:p>
          <a:p>
            <a:r>
              <a:rPr lang="es-GT" sz="2800" dirty="0">
                <a:solidFill>
                  <a:prstClr val="black"/>
                </a:solidFill>
              </a:rPr>
              <a:t>Ellas </a:t>
            </a:r>
            <a:r>
              <a:rPr lang="es-GT" sz="28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los</a:t>
            </a:r>
            <a:r>
              <a:rPr lang="es-GT" sz="2800" dirty="0">
                <a:solidFill>
                  <a:prstClr val="black"/>
                </a:solidFill>
              </a:rPr>
              <a:t> tienen.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501325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dirty="0">
                <a:solidFill>
                  <a:prstClr val="black"/>
                </a:solidFill>
              </a:rPr>
              <a:t>Tú tienes </a:t>
            </a:r>
            <a:r>
              <a:rPr lang="es-GT" sz="28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unas camisetas</a:t>
            </a:r>
            <a:r>
              <a:rPr lang="es-GT" sz="2800" dirty="0">
                <a:solidFill>
                  <a:prstClr val="black"/>
                </a:solidFill>
              </a:rPr>
              <a:t>.</a:t>
            </a:r>
          </a:p>
          <a:p>
            <a:r>
              <a:rPr lang="es-GT" sz="2800" dirty="0">
                <a:solidFill>
                  <a:prstClr val="black"/>
                </a:solidFill>
              </a:rPr>
              <a:t>Tú </a:t>
            </a:r>
            <a:r>
              <a:rPr lang="es-GT" sz="28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las</a:t>
            </a:r>
            <a:r>
              <a:rPr lang="es-GT" sz="2800" dirty="0">
                <a:solidFill>
                  <a:prstClr val="black"/>
                </a:solidFill>
              </a:rPr>
              <a:t> tienes. </a:t>
            </a:r>
          </a:p>
          <a:p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User\AppData\Local\Microsoft\Windows\Temporary Internet Files\Content.IE5\GA385OCQ\MC90043257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228" y="1168248"/>
            <a:ext cx="1371372" cy="137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AppData\Local\Microsoft\Windows\Temporary Internet Files\Content.IE5\5YZ3SF2V\MC90034884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46119"/>
            <a:ext cx="1560271" cy="120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AppData\Local\Microsoft\Windows\Temporary Internet Files\Content.IE5\5YZ3SF2V\MC90023409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065124"/>
            <a:ext cx="1675029" cy="90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AppData\Local\Microsoft\Windows\Temporary Internet Files\Content.IE5\GS3LNBKV\MC90023297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988" y="4992707"/>
            <a:ext cx="1348966" cy="136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7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GT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</a:t>
            </a:r>
            <a:r>
              <a:rPr lang="es-GT" sz="5400" dirty="0" smtClean="0"/>
              <a:t>      </a:t>
            </a:r>
            <a:r>
              <a:rPr lang="es-GT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have</a:t>
            </a:r>
            <a:r>
              <a:rPr lang="es-GT" sz="5400" dirty="0" smtClean="0"/>
              <a:t>      </a:t>
            </a:r>
            <a:r>
              <a:rPr lang="es-GT" sz="5400" dirty="0" smtClean="0">
                <a:solidFill>
                  <a:schemeClr val="accent6">
                    <a:lumMod val="75000"/>
                  </a:schemeClr>
                </a:solidFill>
              </a:rPr>
              <a:t>a     </a:t>
            </a:r>
            <a:r>
              <a:rPr lang="es-GT" sz="5400" dirty="0" err="1" smtClean="0">
                <a:solidFill>
                  <a:schemeClr val="accent6">
                    <a:lumMod val="75000"/>
                  </a:schemeClr>
                </a:solidFill>
              </a:rPr>
              <a:t>pencil</a:t>
            </a:r>
            <a:r>
              <a:rPr lang="es-GT" sz="5400" dirty="0" smtClean="0"/>
              <a:t>.</a:t>
            </a:r>
          </a:p>
          <a:p>
            <a:pPr marL="0" indent="0" algn="ctr">
              <a:buNone/>
            </a:pP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133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40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Subject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524000" y="1600200"/>
            <a:ext cx="457200" cy="685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71800" y="1973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40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Verb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505200" y="1608400"/>
            <a:ext cx="647700" cy="525200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14749" y="22860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4000" dirty="0" err="1" smtClean="0">
                <a:solidFill>
                  <a:schemeClr val="accent6">
                    <a:lumMod val="75000"/>
                  </a:schemeClr>
                </a:solidFill>
              </a:rPr>
              <a:t>Direct</a:t>
            </a:r>
            <a:r>
              <a:rPr lang="es-GT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s-GT" sz="4000" dirty="0" err="1" smtClean="0">
                <a:solidFill>
                  <a:schemeClr val="accent6">
                    <a:lumMod val="75000"/>
                  </a:schemeClr>
                </a:solidFill>
              </a:rPr>
              <a:t>Object</a:t>
            </a:r>
            <a:endParaRPr lang="en-US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>
          <a:xfrm flipH="1" flipV="1">
            <a:off x="6705600" y="1608400"/>
            <a:ext cx="271249" cy="6776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4191" y="38100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</a:t>
            </a:r>
            <a:r>
              <a:rPr lang="es-GT" sz="5400" dirty="0" smtClean="0"/>
              <a:t>      </a:t>
            </a:r>
            <a:r>
              <a:rPr lang="es-GT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have</a:t>
            </a:r>
            <a:r>
              <a:rPr lang="es-GT" sz="5400" dirty="0" smtClean="0"/>
              <a:t>      </a:t>
            </a:r>
            <a:r>
              <a:rPr lang="es-GT" sz="5400" dirty="0" err="1" smtClean="0">
                <a:solidFill>
                  <a:schemeClr val="accent6">
                    <a:lumMod val="75000"/>
                  </a:schemeClr>
                </a:solidFill>
              </a:rPr>
              <a:t>it</a:t>
            </a:r>
            <a:endParaRPr lang="en-US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5" name="Straight Arrow Connector 14"/>
          <p:cNvCxnSpPr>
            <a:stCxn id="4" idx="2"/>
          </p:cNvCxnSpPr>
          <p:nvPr/>
        </p:nvCxnSpPr>
        <p:spPr>
          <a:xfrm>
            <a:off x="1638300" y="2841486"/>
            <a:ext cx="876300" cy="1120914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13" idx="0"/>
          </p:cNvCxnSpPr>
          <p:nvPr/>
        </p:nvCxnSpPr>
        <p:spPr>
          <a:xfrm>
            <a:off x="4152900" y="2680886"/>
            <a:ext cx="397491" cy="1129114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</p:cNvCxnSpPr>
          <p:nvPr/>
        </p:nvCxnSpPr>
        <p:spPr>
          <a:xfrm flipH="1">
            <a:off x="6324600" y="2993886"/>
            <a:ext cx="652249" cy="81611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1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99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GT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</a:t>
            </a:r>
            <a:r>
              <a:rPr lang="es-GT" sz="5400" dirty="0" smtClean="0"/>
              <a:t>      </a:t>
            </a:r>
            <a:r>
              <a:rPr lang="es-GT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have</a:t>
            </a:r>
            <a:r>
              <a:rPr lang="es-GT" sz="5400" dirty="0" smtClean="0"/>
              <a:t>      </a:t>
            </a:r>
            <a:r>
              <a:rPr lang="es-GT" sz="5400" dirty="0" smtClean="0">
                <a:solidFill>
                  <a:schemeClr val="accent6">
                    <a:lumMod val="75000"/>
                  </a:schemeClr>
                </a:solidFill>
              </a:rPr>
              <a:t>a     </a:t>
            </a:r>
            <a:r>
              <a:rPr lang="es-GT" sz="5400" dirty="0" err="1" smtClean="0">
                <a:solidFill>
                  <a:schemeClr val="accent6">
                    <a:lumMod val="75000"/>
                  </a:schemeClr>
                </a:solidFill>
              </a:rPr>
              <a:t>pencil</a:t>
            </a:r>
            <a:r>
              <a:rPr lang="es-GT" sz="5400" dirty="0" smtClean="0"/>
              <a:t>.</a:t>
            </a:r>
          </a:p>
          <a:p>
            <a:pPr marL="0" indent="0" algn="ctr">
              <a:buNone/>
            </a:pP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1336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4000" dirty="0" err="1">
                <a:solidFill>
                  <a:srgbClr val="C0504D">
                    <a:lumMod val="60000"/>
                    <a:lumOff val="40000"/>
                  </a:srgbClr>
                </a:solidFill>
              </a:rPr>
              <a:t>Subject</a:t>
            </a:r>
            <a:endParaRPr lang="en-US" sz="4000" dirty="0">
              <a:solidFill>
                <a:srgbClr val="C0504D">
                  <a:lumMod val="60000"/>
                  <a:lumOff val="40000"/>
                </a:srgb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1524000" y="1600200"/>
            <a:ext cx="457200" cy="685800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971800" y="1973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4000" dirty="0" err="1">
                <a:solidFill>
                  <a:srgbClr val="8064A2">
                    <a:lumMod val="60000"/>
                    <a:lumOff val="40000"/>
                  </a:srgbClr>
                </a:solidFill>
              </a:rPr>
              <a:t>Verb</a:t>
            </a:r>
            <a:endParaRPr lang="en-US" sz="4000" dirty="0">
              <a:solidFill>
                <a:srgbClr val="8064A2">
                  <a:lumMod val="60000"/>
                  <a:lumOff val="40000"/>
                </a:srgbClr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505200" y="1608400"/>
            <a:ext cx="647700" cy="525200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14749" y="22860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4000" dirty="0" err="1">
                <a:solidFill>
                  <a:srgbClr val="F79646">
                    <a:lumMod val="75000"/>
                  </a:srgbClr>
                </a:solidFill>
              </a:rPr>
              <a:t>Direct</a:t>
            </a:r>
            <a:r>
              <a:rPr lang="es-GT" sz="4000" dirty="0">
                <a:solidFill>
                  <a:srgbClr val="C0504D">
                    <a:lumMod val="60000"/>
                    <a:lumOff val="40000"/>
                  </a:srgbClr>
                </a:solidFill>
              </a:rPr>
              <a:t> </a:t>
            </a:r>
            <a:r>
              <a:rPr lang="es-GT" sz="4000" dirty="0" err="1">
                <a:solidFill>
                  <a:srgbClr val="F79646">
                    <a:lumMod val="75000"/>
                  </a:srgbClr>
                </a:solidFill>
              </a:rPr>
              <a:t>Object</a:t>
            </a:r>
            <a:endParaRPr lang="en-US" sz="4000" dirty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12" name="Straight Arrow Connector 11"/>
          <p:cNvCxnSpPr>
            <a:stCxn id="10" idx="0"/>
          </p:cNvCxnSpPr>
          <p:nvPr/>
        </p:nvCxnSpPr>
        <p:spPr>
          <a:xfrm flipH="1" flipV="1">
            <a:off x="6705600" y="1608400"/>
            <a:ext cx="271249" cy="677600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64191" y="38100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GT" sz="5400" dirty="0" smtClean="0">
                <a:solidFill>
                  <a:srgbClr val="C0504D">
                    <a:lumMod val="60000"/>
                    <a:lumOff val="40000"/>
                  </a:srgbClr>
                </a:solidFill>
              </a:rPr>
              <a:t>Yo</a:t>
            </a:r>
            <a:r>
              <a:rPr lang="es-GT" sz="5400" dirty="0" smtClean="0">
                <a:solidFill>
                  <a:prstClr val="black"/>
                </a:solidFill>
              </a:rPr>
              <a:t>      </a:t>
            </a:r>
            <a:r>
              <a:rPr lang="es-GT" sz="5400" dirty="0" smtClean="0">
                <a:solidFill>
                  <a:srgbClr val="8064A2">
                    <a:lumMod val="60000"/>
                    <a:lumOff val="40000"/>
                  </a:srgbClr>
                </a:solidFill>
              </a:rPr>
              <a:t>tengo</a:t>
            </a:r>
            <a:r>
              <a:rPr lang="es-GT" sz="5400" dirty="0" smtClean="0">
                <a:solidFill>
                  <a:prstClr val="black"/>
                </a:solidFill>
              </a:rPr>
              <a:t>      </a:t>
            </a:r>
            <a:r>
              <a:rPr lang="es-GT" sz="5400" dirty="0" smtClean="0">
                <a:solidFill>
                  <a:srgbClr val="F79646">
                    <a:lumMod val="75000"/>
                  </a:srgbClr>
                </a:solidFill>
              </a:rPr>
              <a:t>el lápiz.</a:t>
            </a:r>
            <a:endParaRPr lang="en-US" sz="5400" dirty="0">
              <a:solidFill>
                <a:srgbClr val="F79646">
                  <a:lumMod val="75000"/>
                </a:srgbClr>
              </a:solidFill>
            </a:endParaRPr>
          </a:p>
        </p:txBody>
      </p:sp>
      <p:cxnSp>
        <p:nvCxnSpPr>
          <p:cNvPr id="15" name="Straight Arrow Connector 14"/>
          <p:cNvCxnSpPr>
            <a:stCxn id="4" idx="2"/>
          </p:cNvCxnSpPr>
          <p:nvPr/>
        </p:nvCxnSpPr>
        <p:spPr>
          <a:xfrm>
            <a:off x="1638300" y="2841486"/>
            <a:ext cx="114300" cy="1120914"/>
          </a:xfrm>
          <a:prstGeom prst="straightConnector1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</p:cNvCxnSpPr>
          <p:nvPr/>
        </p:nvCxnSpPr>
        <p:spPr>
          <a:xfrm>
            <a:off x="4152900" y="2680886"/>
            <a:ext cx="0" cy="1129114"/>
          </a:xfrm>
          <a:prstGeom prst="straightConnector1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</p:cNvCxnSpPr>
          <p:nvPr/>
        </p:nvCxnSpPr>
        <p:spPr>
          <a:xfrm flipH="1">
            <a:off x="6324600" y="2993886"/>
            <a:ext cx="652249" cy="816114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82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err="1" smtClean="0"/>
              <a:t>How</a:t>
            </a:r>
            <a:r>
              <a:rPr lang="es-GT" dirty="0" smtClean="0"/>
              <a:t> </a:t>
            </a:r>
            <a:r>
              <a:rPr lang="es-GT" dirty="0" err="1" smtClean="0"/>
              <a:t>to</a:t>
            </a:r>
            <a:r>
              <a:rPr lang="es-GT" dirty="0" smtClean="0"/>
              <a:t> </a:t>
            </a:r>
            <a:r>
              <a:rPr lang="es-GT" dirty="0" err="1" smtClean="0"/>
              <a:t>say</a:t>
            </a:r>
            <a:r>
              <a:rPr lang="es-GT" dirty="0" smtClean="0"/>
              <a:t> “</a:t>
            </a:r>
            <a:r>
              <a:rPr lang="es-GT" dirty="0" err="1" smtClean="0"/>
              <a:t>it</a:t>
            </a:r>
            <a:r>
              <a:rPr lang="es-GT" dirty="0" smtClean="0"/>
              <a:t>” in </a:t>
            </a:r>
            <a:r>
              <a:rPr lang="es-GT" dirty="0" err="1" smtClean="0"/>
              <a:t>Spanish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GT" dirty="0" err="1" smtClean="0"/>
              <a:t>Nouns</a:t>
            </a:r>
            <a:r>
              <a:rPr lang="es-GT" dirty="0" smtClean="0"/>
              <a:t> </a:t>
            </a:r>
            <a:r>
              <a:rPr lang="es-GT" dirty="0" err="1" smtClean="0"/>
              <a:t>have</a:t>
            </a:r>
            <a:r>
              <a:rPr lang="es-GT" dirty="0" smtClean="0"/>
              <a:t> </a:t>
            </a:r>
            <a:r>
              <a:rPr lang="es-GT" dirty="0" err="1" smtClean="0"/>
              <a:t>number</a:t>
            </a:r>
            <a:r>
              <a:rPr lang="es-GT" dirty="0" smtClean="0"/>
              <a:t> and </a:t>
            </a:r>
            <a:r>
              <a:rPr lang="es-GT" dirty="0" err="1" smtClean="0"/>
              <a:t>gender</a:t>
            </a:r>
            <a:endParaRPr lang="es-GT" dirty="0" smtClean="0"/>
          </a:p>
          <a:p>
            <a:pPr marL="0" indent="0">
              <a:buNone/>
            </a:pPr>
            <a:r>
              <a:rPr lang="es-GT" sz="5400" dirty="0" err="1" smtClean="0"/>
              <a:t>el,un</a:t>
            </a:r>
            <a:r>
              <a:rPr lang="es-GT" dirty="0" smtClean="0"/>
              <a:t>                </a:t>
            </a:r>
            <a:r>
              <a:rPr lang="es-GT" sz="5400" dirty="0" smtClean="0"/>
              <a:t>lo</a:t>
            </a:r>
          </a:p>
          <a:p>
            <a:pPr marL="0" indent="0">
              <a:buNone/>
            </a:pPr>
            <a:r>
              <a:rPr lang="es-GT" sz="5400" dirty="0" err="1" smtClean="0"/>
              <a:t>los,unos</a:t>
            </a:r>
            <a:r>
              <a:rPr lang="es-GT" sz="5400" dirty="0" smtClean="0"/>
              <a:t>         los </a:t>
            </a:r>
          </a:p>
          <a:p>
            <a:pPr marL="0" indent="0">
              <a:buNone/>
            </a:pPr>
            <a:r>
              <a:rPr lang="es-GT" sz="5400" dirty="0" err="1" smtClean="0"/>
              <a:t>la,una</a:t>
            </a:r>
            <a:r>
              <a:rPr lang="es-GT" sz="5400" dirty="0" smtClean="0"/>
              <a:t>           la</a:t>
            </a:r>
          </a:p>
          <a:p>
            <a:pPr marL="0" indent="0">
              <a:buNone/>
            </a:pPr>
            <a:r>
              <a:rPr lang="es-GT" sz="5400" dirty="0" err="1" smtClean="0"/>
              <a:t>las,unas</a:t>
            </a:r>
            <a:r>
              <a:rPr lang="es-GT" sz="5400" dirty="0" smtClean="0"/>
              <a:t>          las</a:t>
            </a:r>
          </a:p>
          <a:p>
            <a:pPr marL="0" indent="0">
              <a:buNone/>
            </a:pPr>
            <a:endParaRPr lang="en-US" sz="5400" dirty="0"/>
          </a:p>
        </p:txBody>
      </p:sp>
      <p:sp>
        <p:nvSpPr>
          <p:cNvPr id="4" name="Right Arrow 3"/>
          <p:cNvSpPr/>
          <p:nvPr/>
        </p:nvSpPr>
        <p:spPr>
          <a:xfrm>
            <a:off x="2209800" y="25146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200400" y="34290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273188" y="51816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781300" y="42672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0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 err="1" smtClean="0"/>
              <a:t>Where</a:t>
            </a:r>
            <a:r>
              <a:rPr lang="es-GT" dirty="0" smtClean="0"/>
              <a:t> </a:t>
            </a:r>
            <a:r>
              <a:rPr lang="es-GT" dirty="0" err="1" smtClean="0"/>
              <a:t>does</a:t>
            </a:r>
            <a:r>
              <a:rPr lang="es-GT" dirty="0" smtClean="0"/>
              <a:t> “</a:t>
            </a:r>
            <a:r>
              <a:rPr lang="es-GT" dirty="0" err="1" smtClean="0"/>
              <a:t>it</a:t>
            </a:r>
            <a:r>
              <a:rPr lang="es-GT" dirty="0" smtClean="0"/>
              <a:t>” </a:t>
            </a:r>
            <a:r>
              <a:rPr lang="es-GT" dirty="0" err="1" smtClean="0"/>
              <a:t>go</a:t>
            </a:r>
            <a:r>
              <a:rPr lang="es-GT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GT" dirty="0" smtClean="0"/>
              <a:t>Place </a:t>
            </a:r>
            <a:r>
              <a:rPr lang="es-GT" dirty="0" err="1" smtClean="0"/>
              <a:t>the</a:t>
            </a:r>
            <a:r>
              <a:rPr lang="es-GT" dirty="0" smtClean="0"/>
              <a:t> </a:t>
            </a:r>
            <a:r>
              <a:rPr lang="es-GT" dirty="0" err="1" smtClean="0"/>
              <a:t>direct</a:t>
            </a:r>
            <a:r>
              <a:rPr lang="es-GT" dirty="0" smtClean="0"/>
              <a:t> </a:t>
            </a:r>
            <a:r>
              <a:rPr lang="es-GT" dirty="0" err="1" smtClean="0"/>
              <a:t>object</a:t>
            </a:r>
            <a:r>
              <a:rPr lang="es-GT" dirty="0" smtClean="0"/>
              <a:t> </a:t>
            </a:r>
            <a:r>
              <a:rPr lang="es-GT" dirty="0" err="1" smtClean="0"/>
              <a:t>pronoun</a:t>
            </a:r>
            <a:r>
              <a:rPr lang="es-GT" dirty="0" smtClean="0"/>
              <a:t> </a:t>
            </a:r>
            <a:r>
              <a:rPr lang="es-GT" dirty="0" err="1" smtClean="0"/>
              <a:t>between</a:t>
            </a:r>
            <a:r>
              <a:rPr lang="es-GT" dirty="0" smtClean="0"/>
              <a:t> </a:t>
            </a:r>
            <a:r>
              <a:rPr lang="es-GT" dirty="0" err="1" smtClean="0"/>
              <a:t>the</a:t>
            </a:r>
            <a:r>
              <a:rPr lang="es-GT" dirty="0" smtClean="0"/>
              <a:t> </a:t>
            </a:r>
            <a:r>
              <a:rPr lang="es-GT" dirty="0" err="1" smtClean="0"/>
              <a:t>subject</a:t>
            </a:r>
            <a:r>
              <a:rPr lang="es-GT" dirty="0" smtClean="0"/>
              <a:t> and </a:t>
            </a:r>
            <a:r>
              <a:rPr lang="es-GT" dirty="0" err="1" smtClean="0"/>
              <a:t>verb</a:t>
            </a:r>
            <a:r>
              <a:rPr lang="es-GT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s-GT" dirty="0" smtClean="0"/>
              <a:t>   (</a:t>
            </a:r>
            <a:r>
              <a:rPr lang="es-GT" dirty="0" err="1" smtClean="0"/>
              <a:t>Subject</a:t>
            </a:r>
            <a:r>
              <a:rPr lang="es-GT" dirty="0" smtClean="0"/>
              <a:t>)  (no)           (</a:t>
            </a:r>
            <a:r>
              <a:rPr lang="es-GT" dirty="0" err="1" smtClean="0"/>
              <a:t>Verb</a:t>
            </a:r>
            <a:r>
              <a:rPr lang="es-GT" dirty="0" smtClean="0"/>
              <a:t>).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657600"/>
            <a:ext cx="5638800" cy="2620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GT" sz="5400" dirty="0" err="1" smtClean="0"/>
              <a:t>el,un</a:t>
            </a:r>
            <a:r>
              <a:rPr lang="es-GT" dirty="0" smtClean="0"/>
              <a:t>                         </a:t>
            </a:r>
            <a:r>
              <a:rPr lang="es-GT" sz="5400" dirty="0" smtClean="0"/>
              <a:t>lo</a:t>
            </a:r>
          </a:p>
          <a:p>
            <a:pPr marL="0" indent="0">
              <a:buFont typeface="Arial" pitchFamily="34" charset="0"/>
              <a:buNone/>
            </a:pPr>
            <a:r>
              <a:rPr lang="es-GT" sz="5400" dirty="0" err="1" smtClean="0"/>
              <a:t>los,unos</a:t>
            </a:r>
            <a:r>
              <a:rPr lang="es-GT" sz="5400" dirty="0" smtClean="0"/>
              <a:t>         los </a:t>
            </a:r>
          </a:p>
          <a:p>
            <a:pPr marL="0" indent="0">
              <a:buFont typeface="Arial" pitchFamily="34" charset="0"/>
              <a:buNone/>
            </a:pPr>
            <a:r>
              <a:rPr lang="es-GT" sz="5400" dirty="0" err="1" smtClean="0"/>
              <a:t>la,una</a:t>
            </a:r>
            <a:r>
              <a:rPr lang="es-GT" sz="5400" dirty="0" smtClean="0"/>
              <a:t>             la</a:t>
            </a:r>
          </a:p>
          <a:p>
            <a:pPr marL="0" indent="0">
              <a:buFont typeface="Arial" pitchFamily="34" charset="0"/>
              <a:buNone/>
            </a:pPr>
            <a:r>
              <a:rPr lang="es-GT" sz="5400" dirty="0" err="1" smtClean="0"/>
              <a:t>las,unas</a:t>
            </a:r>
            <a:r>
              <a:rPr lang="es-GT" sz="5400" dirty="0" smtClean="0"/>
              <a:t>          las</a:t>
            </a:r>
          </a:p>
          <a:p>
            <a:pPr marL="0" indent="0">
              <a:buFont typeface="Arial" pitchFamily="34" charset="0"/>
              <a:buNone/>
            </a:pPr>
            <a:endParaRPr lang="en-US" sz="5400" dirty="0"/>
          </a:p>
        </p:txBody>
      </p:sp>
      <p:sp>
        <p:nvSpPr>
          <p:cNvPr id="5" name="Right Arrow 4"/>
          <p:cNvSpPr/>
          <p:nvPr/>
        </p:nvSpPr>
        <p:spPr>
          <a:xfrm>
            <a:off x="1981200" y="38100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590800" y="44196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241645" y="5003338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549288" y="56388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29000" y="3657600"/>
            <a:ext cx="10668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657600" y="2895600"/>
            <a:ext cx="228600" cy="7620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81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s-GT" dirty="0" smtClean="0"/>
              <a:t>Ejemplos: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3505200" cy="1447800"/>
          </a:xfrm>
        </p:spPr>
        <p:txBody>
          <a:bodyPr/>
          <a:lstStyle/>
          <a:p>
            <a:pPr marL="0" indent="0">
              <a:buNone/>
            </a:pPr>
            <a:r>
              <a:rPr lang="es-GT" dirty="0" smtClean="0"/>
              <a:t>Yo tengo </a:t>
            </a:r>
            <a:r>
              <a:rPr lang="es-G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 lápiz.</a:t>
            </a:r>
          </a:p>
          <a:p>
            <a:pPr marL="0" indent="0">
              <a:buNone/>
            </a:pPr>
            <a:r>
              <a:rPr lang="es-GT" dirty="0" smtClean="0"/>
              <a:t>Yo</a:t>
            </a:r>
            <a:r>
              <a:rPr lang="es-G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lo </a:t>
            </a:r>
            <a:r>
              <a:rPr lang="es-GT" dirty="0" smtClean="0"/>
              <a:t>tengo.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2545307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dirty="0">
                <a:solidFill>
                  <a:prstClr val="black"/>
                </a:solidFill>
              </a:rPr>
              <a:t>Nosotros tenemos </a:t>
            </a:r>
            <a:r>
              <a:rPr lang="es-GT" sz="28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una pizza.</a:t>
            </a:r>
          </a:p>
          <a:p>
            <a:r>
              <a:rPr lang="es-GT" sz="2800" dirty="0">
                <a:solidFill>
                  <a:prstClr val="black"/>
                </a:solidFill>
              </a:rPr>
              <a:t>Nosotros</a:t>
            </a:r>
            <a:r>
              <a:rPr lang="es-GT" sz="28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 </a:t>
            </a:r>
            <a:r>
              <a:rPr lang="es-GT" sz="2800" dirty="0" smtClean="0">
                <a:solidFill>
                  <a:srgbClr val="1F497D">
                    <a:lumMod val="60000"/>
                    <a:lumOff val="40000"/>
                  </a:srgbClr>
                </a:solidFill>
              </a:rPr>
              <a:t>la </a:t>
            </a:r>
            <a:r>
              <a:rPr lang="es-GT" sz="2800" dirty="0">
                <a:solidFill>
                  <a:prstClr val="black"/>
                </a:solidFill>
              </a:rPr>
              <a:t>tenemos.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038600"/>
            <a:ext cx="48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dirty="0">
                <a:solidFill>
                  <a:prstClr val="black"/>
                </a:solidFill>
              </a:rPr>
              <a:t>Ellas tienen </a:t>
            </a:r>
            <a:r>
              <a:rPr lang="es-GT" sz="28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unos marcadores</a:t>
            </a:r>
            <a:r>
              <a:rPr lang="es-GT" sz="2800" dirty="0">
                <a:solidFill>
                  <a:prstClr val="black"/>
                </a:solidFill>
              </a:rPr>
              <a:t>.</a:t>
            </a:r>
          </a:p>
          <a:p>
            <a:r>
              <a:rPr lang="es-GT" sz="2800" dirty="0">
                <a:solidFill>
                  <a:prstClr val="black"/>
                </a:solidFill>
              </a:rPr>
              <a:t>Ellas </a:t>
            </a:r>
            <a:r>
              <a:rPr lang="es-GT" sz="28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los</a:t>
            </a:r>
            <a:r>
              <a:rPr lang="es-GT" sz="2800" dirty="0">
                <a:solidFill>
                  <a:prstClr val="black"/>
                </a:solidFill>
              </a:rPr>
              <a:t> tienen.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501325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GT" sz="2800" dirty="0">
                <a:solidFill>
                  <a:prstClr val="black"/>
                </a:solidFill>
              </a:rPr>
              <a:t>Tú tienes </a:t>
            </a:r>
            <a:r>
              <a:rPr lang="es-GT" sz="28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unas camisetas</a:t>
            </a:r>
            <a:r>
              <a:rPr lang="es-GT" sz="2800" dirty="0">
                <a:solidFill>
                  <a:prstClr val="black"/>
                </a:solidFill>
              </a:rPr>
              <a:t>.</a:t>
            </a:r>
          </a:p>
          <a:p>
            <a:r>
              <a:rPr lang="es-GT" sz="2800" dirty="0">
                <a:solidFill>
                  <a:prstClr val="black"/>
                </a:solidFill>
              </a:rPr>
              <a:t>Tú </a:t>
            </a:r>
            <a:r>
              <a:rPr lang="es-GT" sz="28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las</a:t>
            </a:r>
            <a:r>
              <a:rPr lang="es-GT" sz="2800" dirty="0">
                <a:solidFill>
                  <a:prstClr val="black"/>
                </a:solidFill>
              </a:rPr>
              <a:t> tienes. </a:t>
            </a:r>
          </a:p>
          <a:p>
            <a:endParaRPr lang="en-US" sz="2800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User\AppData\Local\Microsoft\Windows\Temporary Internet Files\Content.IE5\GA385OCQ\MC90043257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228" y="1168248"/>
            <a:ext cx="1371372" cy="1371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AppData\Local\Microsoft\Windows\Temporary Internet Files\Content.IE5\5YZ3SF2V\MC90034884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746119"/>
            <a:ext cx="1560271" cy="1208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AppData\Local\Microsoft\Windows\Temporary Internet Files\Content.IE5\5YZ3SF2V\MC90023409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065124"/>
            <a:ext cx="1675029" cy="90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AppData\Local\Microsoft\Windows\Temporary Internet Files\Content.IE5\GS3LNBKV\MC90023297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988" y="4992707"/>
            <a:ext cx="1348966" cy="1369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20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61</TotalTime>
  <Words>273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Pronombres de objetos directos</vt:lpstr>
      <vt:lpstr>Ejemplos:</vt:lpstr>
      <vt:lpstr>PowerPoint Presentation</vt:lpstr>
      <vt:lpstr>Ejemplos:</vt:lpstr>
      <vt:lpstr>PowerPoint Presentation</vt:lpstr>
      <vt:lpstr>PowerPoint Presentation</vt:lpstr>
      <vt:lpstr>How to say “it” in Spanish</vt:lpstr>
      <vt:lpstr>Where does “it” go?</vt:lpstr>
      <vt:lpstr>Ejemplos:</vt:lpstr>
      <vt:lpstr>Práctica</vt:lpstr>
      <vt:lpstr>Respuestas</vt:lpstr>
    </vt:vector>
  </TitlesOfParts>
  <Company>University of Dayton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Pronombres de objetos directos</dc:title>
  <dc:creator>User</dc:creator>
  <cp:lastModifiedBy>User</cp:lastModifiedBy>
  <cp:revision>9</cp:revision>
  <dcterms:created xsi:type="dcterms:W3CDTF">2012-02-17T14:39:38Z</dcterms:created>
  <dcterms:modified xsi:type="dcterms:W3CDTF">2013-04-14T21:22:14Z</dcterms:modified>
</cp:coreProperties>
</file>