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8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46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BEA73-603D-40F5-971B-C98DD5B7816A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5332B4-A894-45E2-85FA-4B4EABA9D4A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BEA73-603D-40F5-971B-C98DD5B7816A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332B4-A894-45E2-85FA-4B4EABA9D4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BEA73-603D-40F5-971B-C98DD5B7816A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332B4-A894-45E2-85FA-4B4EABA9D4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BEA73-603D-40F5-971B-C98DD5B7816A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5332B4-A894-45E2-85FA-4B4EABA9D4AB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BEA73-603D-40F5-971B-C98DD5B7816A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5332B4-A894-45E2-85FA-4B4EABA9D4A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BEA73-603D-40F5-971B-C98DD5B7816A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5332B4-A894-45E2-85FA-4B4EABA9D4A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BEA73-603D-40F5-971B-C98DD5B7816A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5332B4-A894-45E2-85FA-4B4EABA9D4AB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BEA73-603D-40F5-971B-C98DD5B7816A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5332B4-A894-45E2-85FA-4B4EABA9D4A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BEA73-603D-40F5-971B-C98DD5B7816A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5332B4-A894-45E2-85FA-4B4EABA9D4A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BEA73-603D-40F5-971B-C98DD5B7816A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5332B4-A894-45E2-85FA-4B4EABA9D4A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BEA73-603D-40F5-971B-C98DD5B7816A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5332B4-A894-45E2-85FA-4B4EABA9D4AB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2EEBEA73-603D-40F5-971B-C98DD5B7816A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9C5332B4-A894-45E2-85FA-4B4EABA9D4A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GT" dirty="0" smtClean="0"/>
              <a:t>Adjetivos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7010400" cy="685800"/>
          </a:xfrm>
        </p:spPr>
        <p:txBody>
          <a:bodyPr>
            <a:noAutofit/>
          </a:bodyPr>
          <a:lstStyle/>
          <a:p>
            <a:r>
              <a:rPr lang="es-GT" sz="2800" dirty="0" err="1" smtClean="0"/>
              <a:t>Words</a:t>
            </a:r>
            <a:r>
              <a:rPr lang="es-GT" sz="2800" dirty="0" smtClean="0"/>
              <a:t> </a:t>
            </a:r>
            <a:r>
              <a:rPr lang="es-GT" sz="2800" dirty="0" err="1" smtClean="0"/>
              <a:t>that</a:t>
            </a:r>
            <a:r>
              <a:rPr lang="es-GT" sz="2800" dirty="0" smtClean="0"/>
              <a:t> describe </a:t>
            </a:r>
            <a:r>
              <a:rPr lang="es-GT" sz="2800" dirty="0" err="1" smtClean="0"/>
              <a:t>people</a:t>
            </a:r>
            <a:r>
              <a:rPr lang="es-GT" sz="2800" dirty="0" smtClean="0"/>
              <a:t> and </a:t>
            </a:r>
            <a:r>
              <a:rPr lang="es-GT" sz="2800" dirty="0" err="1" smtClean="0"/>
              <a:t>things</a:t>
            </a:r>
            <a:r>
              <a:rPr lang="es-GT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3554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534400" cy="4572000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v"/>
            </a:pPr>
            <a:r>
              <a:rPr lang="es-GT" sz="3600" dirty="0" smtClean="0"/>
              <a:t>In </a:t>
            </a:r>
            <a:r>
              <a:rPr lang="es-GT" sz="3600" dirty="0" err="1" smtClean="0"/>
              <a:t>Spanish</a:t>
            </a:r>
            <a:r>
              <a:rPr lang="es-GT" sz="3600" dirty="0" smtClean="0"/>
              <a:t>, </a:t>
            </a:r>
            <a:r>
              <a:rPr lang="es-GT" sz="3600" dirty="0" err="1" smtClean="0"/>
              <a:t>an</a:t>
            </a:r>
            <a:r>
              <a:rPr lang="es-GT" sz="3600" dirty="0" smtClean="0"/>
              <a:t> </a:t>
            </a:r>
            <a:r>
              <a:rPr lang="es-GT" sz="3600" dirty="0" err="1" smtClean="0"/>
              <a:t>adjective</a:t>
            </a:r>
            <a:r>
              <a:rPr lang="es-GT" sz="3600" dirty="0" smtClean="0"/>
              <a:t> </a:t>
            </a:r>
            <a:r>
              <a:rPr lang="es-GT" sz="3600" dirty="0" err="1" smtClean="0"/>
              <a:t>usually</a:t>
            </a:r>
            <a:r>
              <a:rPr lang="es-GT" sz="3600" dirty="0" smtClean="0"/>
              <a:t> comes AFTER </a:t>
            </a:r>
            <a:r>
              <a:rPr lang="es-GT" sz="3600" dirty="0" err="1" smtClean="0"/>
              <a:t>the</a:t>
            </a:r>
            <a:r>
              <a:rPr lang="es-GT" sz="3600" dirty="0" smtClean="0"/>
              <a:t> </a:t>
            </a:r>
            <a:r>
              <a:rPr lang="es-GT" sz="3600" dirty="0" err="1" smtClean="0"/>
              <a:t>noun</a:t>
            </a:r>
            <a:r>
              <a:rPr lang="es-GT" sz="3600" dirty="0" smtClean="0"/>
              <a:t> and </a:t>
            </a:r>
            <a:r>
              <a:rPr lang="es-GT" sz="3600" dirty="0" err="1" smtClean="0"/>
              <a:t>must</a:t>
            </a:r>
            <a:r>
              <a:rPr lang="es-GT" sz="3600" dirty="0" smtClean="0"/>
              <a:t> </a:t>
            </a:r>
            <a:r>
              <a:rPr lang="es-GT" sz="3600" dirty="0" err="1" smtClean="0"/>
              <a:t>agree</a:t>
            </a:r>
            <a:r>
              <a:rPr lang="es-GT" sz="3600" dirty="0" smtClean="0"/>
              <a:t> </a:t>
            </a:r>
            <a:r>
              <a:rPr lang="es-GT" sz="3600" dirty="0" err="1" smtClean="0"/>
              <a:t>with</a:t>
            </a:r>
            <a:r>
              <a:rPr lang="es-GT" sz="3600" dirty="0" smtClean="0"/>
              <a:t> </a:t>
            </a:r>
            <a:r>
              <a:rPr lang="es-GT" sz="3600" dirty="0" err="1" smtClean="0"/>
              <a:t>it</a:t>
            </a:r>
            <a:r>
              <a:rPr lang="es-GT" sz="3600" dirty="0" smtClean="0"/>
              <a:t> in </a:t>
            </a:r>
            <a:r>
              <a:rPr lang="es-GT" sz="3600" dirty="0" err="1" smtClean="0"/>
              <a:t>both</a:t>
            </a:r>
            <a:r>
              <a:rPr lang="es-GT" sz="3600" dirty="0" smtClean="0"/>
              <a:t> GENDER and NUMBER </a:t>
            </a:r>
          </a:p>
          <a:p>
            <a:pPr lvl="1">
              <a:buFont typeface="Wingdings" pitchFamily="2" charset="2"/>
              <a:buChar char="v"/>
            </a:pPr>
            <a:r>
              <a:rPr lang="es-GT" sz="3200" dirty="0" smtClean="0"/>
              <a:t>Margarita es </a:t>
            </a:r>
            <a:r>
              <a:rPr lang="es-GT" sz="3200" b="1" i="1" dirty="0" smtClean="0"/>
              <a:t>una chica simpática.</a:t>
            </a:r>
          </a:p>
          <a:p>
            <a:pPr lvl="2">
              <a:buFont typeface="Wingdings" pitchFamily="2" charset="2"/>
              <a:buChar char="v"/>
            </a:pPr>
            <a:r>
              <a:rPr lang="es-GT" sz="3000" dirty="0" smtClean="0"/>
              <a:t>Margarita </a:t>
            </a:r>
            <a:r>
              <a:rPr lang="es-GT" sz="3000" dirty="0" err="1" smtClean="0"/>
              <a:t>is</a:t>
            </a:r>
            <a:r>
              <a:rPr lang="es-GT" sz="3000" dirty="0" smtClean="0"/>
              <a:t> </a:t>
            </a:r>
            <a:r>
              <a:rPr lang="es-GT" sz="3000" b="1" i="1" dirty="0" smtClean="0"/>
              <a:t>a </a:t>
            </a:r>
            <a:r>
              <a:rPr lang="es-GT" sz="3000" b="1" i="1" dirty="0" err="1" smtClean="0"/>
              <a:t>nice</a:t>
            </a:r>
            <a:r>
              <a:rPr lang="es-GT" sz="3000" b="1" i="1" dirty="0" smtClean="0"/>
              <a:t> </a:t>
            </a:r>
            <a:r>
              <a:rPr lang="es-GT" sz="3000" b="1" i="1" dirty="0" err="1" smtClean="0"/>
              <a:t>girl</a:t>
            </a:r>
            <a:r>
              <a:rPr lang="es-GT" sz="3000" b="1" i="1" dirty="0" smtClean="0"/>
              <a:t>.</a:t>
            </a:r>
          </a:p>
          <a:p>
            <a:pPr lvl="1">
              <a:buFont typeface="Wingdings" pitchFamily="2" charset="2"/>
              <a:buChar char="v"/>
            </a:pPr>
            <a:r>
              <a:rPr lang="es-GT" sz="3200" dirty="0" smtClean="0"/>
              <a:t>Ellos son </a:t>
            </a:r>
            <a:r>
              <a:rPr lang="es-GT" sz="3200" b="1" i="1" dirty="0" smtClean="0"/>
              <a:t>unos chicos simpáticos</a:t>
            </a:r>
            <a:r>
              <a:rPr lang="es-GT" sz="3200" b="1" dirty="0" smtClean="0"/>
              <a:t>.</a:t>
            </a:r>
          </a:p>
          <a:p>
            <a:pPr lvl="2">
              <a:buFont typeface="Wingdings" pitchFamily="2" charset="2"/>
              <a:buChar char="v"/>
            </a:pPr>
            <a:r>
              <a:rPr lang="es-GT" sz="3000" dirty="0" err="1" smtClean="0"/>
              <a:t>They</a:t>
            </a:r>
            <a:r>
              <a:rPr lang="es-GT" sz="3000" dirty="0" smtClean="0"/>
              <a:t> are </a:t>
            </a:r>
            <a:r>
              <a:rPr lang="es-GT" sz="3000" b="1" i="1" dirty="0" err="1" smtClean="0"/>
              <a:t>some</a:t>
            </a:r>
            <a:r>
              <a:rPr lang="es-GT" sz="3000" b="1" i="1" dirty="0" smtClean="0"/>
              <a:t> </a:t>
            </a:r>
            <a:r>
              <a:rPr lang="es-GT" sz="3000" b="1" i="1" dirty="0" err="1" smtClean="0"/>
              <a:t>nice</a:t>
            </a:r>
            <a:r>
              <a:rPr lang="es-GT" sz="3000" b="1" i="1" dirty="0" smtClean="0"/>
              <a:t> </a:t>
            </a:r>
            <a:r>
              <a:rPr lang="es-GT" sz="3000" b="1" i="1" dirty="0" err="1" smtClean="0"/>
              <a:t>boys</a:t>
            </a:r>
            <a:r>
              <a:rPr lang="es-GT" sz="3000" b="1" i="1" dirty="0" smtClean="0"/>
              <a:t>.</a:t>
            </a:r>
            <a:endParaRPr lang="es-GT" sz="3000" dirty="0" smtClean="0"/>
          </a:p>
          <a:p>
            <a:pPr lvl="1">
              <a:buFont typeface="Wingdings" pitchFamily="2" charset="2"/>
              <a:buChar char="v"/>
            </a:pP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GT" dirty="0" smtClean="0"/>
              <a:t>Orden de palabras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1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685801"/>
            <a:ext cx="7848600" cy="365759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s-GT" sz="3200" dirty="0" err="1" smtClean="0"/>
              <a:t>Follow</a:t>
            </a:r>
            <a:r>
              <a:rPr lang="es-GT" sz="3200" dirty="0" smtClean="0"/>
              <a:t> </a:t>
            </a:r>
            <a:r>
              <a:rPr lang="es-GT" sz="3200" dirty="0" err="1" smtClean="0"/>
              <a:t>this</a:t>
            </a:r>
            <a:r>
              <a:rPr lang="es-GT" sz="3200" dirty="0" smtClean="0"/>
              <a:t> </a:t>
            </a:r>
            <a:r>
              <a:rPr lang="es-GT" sz="3200" dirty="0" err="1" smtClean="0"/>
              <a:t>pattern</a:t>
            </a:r>
            <a:r>
              <a:rPr lang="es-GT" sz="3200" dirty="0" smtClean="0"/>
              <a:t>:</a:t>
            </a:r>
          </a:p>
          <a:p>
            <a:pPr>
              <a:buFont typeface="Wingdings" pitchFamily="2" charset="2"/>
              <a:buChar char="v"/>
            </a:pPr>
            <a:endParaRPr lang="es-GT" sz="3200" dirty="0"/>
          </a:p>
          <a:p>
            <a:pPr>
              <a:buFont typeface="Wingdings" pitchFamily="2" charset="2"/>
              <a:buChar char="v"/>
            </a:pPr>
            <a:r>
              <a:rPr lang="es-GT" sz="3200" dirty="0" err="1" smtClean="0"/>
              <a:t>Subject</a:t>
            </a:r>
            <a:r>
              <a:rPr lang="es-GT" sz="3200" dirty="0" smtClean="0"/>
              <a:t> +    </a:t>
            </a:r>
            <a:r>
              <a:rPr lang="es-GT" sz="3200" dirty="0" err="1" smtClean="0"/>
              <a:t>Verb</a:t>
            </a:r>
            <a:r>
              <a:rPr lang="es-GT" sz="3200" dirty="0" smtClean="0"/>
              <a:t> +    </a:t>
            </a:r>
            <a:r>
              <a:rPr lang="es-GT" sz="3200" dirty="0" err="1" smtClean="0"/>
              <a:t>Noun</a:t>
            </a:r>
            <a:r>
              <a:rPr lang="es-GT" sz="3200" dirty="0" smtClean="0"/>
              <a:t> +    </a:t>
            </a:r>
            <a:r>
              <a:rPr lang="es-GT" sz="3200" dirty="0" err="1" smtClean="0"/>
              <a:t>Adjective</a:t>
            </a:r>
            <a:endParaRPr lang="es-GT" sz="3200" dirty="0"/>
          </a:p>
          <a:p>
            <a:pPr>
              <a:buFont typeface="Wingdings" pitchFamily="2" charset="2"/>
              <a:buChar char="v"/>
            </a:pPr>
            <a:endParaRPr lang="es-GT" sz="3200" dirty="0" smtClean="0"/>
          </a:p>
          <a:p>
            <a:pPr>
              <a:buFont typeface="Wingdings" pitchFamily="2" charset="2"/>
              <a:buChar char="v"/>
            </a:pPr>
            <a:endParaRPr lang="es-GT" sz="3200" dirty="0"/>
          </a:p>
          <a:p>
            <a:pPr>
              <a:buFont typeface="Wingdings" pitchFamily="2" charset="2"/>
              <a:buChar char="v"/>
            </a:pP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93618" y="4876800"/>
            <a:ext cx="7543800" cy="914400"/>
          </a:xfrm>
        </p:spPr>
        <p:txBody>
          <a:bodyPr/>
          <a:lstStyle/>
          <a:p>
            <a:r>
              <a:rPr lang="es-GT" dirty="0" smtClean="0"/>
              <a:t>Orden de palabras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2590800"/>
            <a:ext cx="304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GT" sz="2400" dirty="0" smtClean="0"/>
              <a:t>Margarita</a:t>
            </a:r>
          </a:p>
          <a:p>
            <a:r>
              <a:rPr lang="es-GT" sz="2400" dirty="0" smtClean="0"/>
              <a:t>Pablo</a:t>
            </a:r>
          </a:p>
          <a:p>
            <a:r>
              <a:rPr lang="es-GT" sz="2400" dirty="0" smtClean="0"/>
              <a:t>Sra. Ortiz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225800" y="2584148"/>
            <a:ext cx="264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GT" sz="2400" dirty="0"/>
              <a:t>e</a:t>
            </a:r>
            <a:r>
              <a:rPr lang="es-GT" sz="2400" dirty="0" smtClean="0"/>
              <a:t>s</a:t>
            </a:r>
          </a:p>
          <a:p>
            <a:r>
              <a:rPr lang="es-GT" sz="2400" dirty="0"/>
              <a:t>e</a:t>
            </a:r>
            <a:r>
              <a:rPr lang="es-GT" sz="2400" dirty="0" smtClean="0"/>
              <a:t>s</a:t>
            </a:r>
          </a:p>
          <a:p>
            <a:r>
              <a:rPr lang="es-GT" sz="2400" dirty="0"/>
              <a:t>e</a:t>
            </a:r>
            <a:r>
              <a:rPr lang="es-GT" sz="2400" dirty="0" smtClean="0"/>
              <a:t>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19600" y="2590800"/>
            <a:ext cx="487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GT" sz="2400" dirty="0"/>
              <a:t>u</a:t>
            </a:r>
            <a:r>
              <a:rPr lang="es-GT" sz="2400" dirty="0" smtClean="0"/>
              <a:t>na chica</a:t>
            </a:r>
          </a:p>
          <a:p>
            <a:r>
              <a:rPr lang="es-GT" sz="2400" dirty="0"/>
              <a:t>u</a:t>
            </a:r>
            <a:r>
              <a:rPr lang="es-GT" sz="2400" dirty="0" smtClean="0"/>
              <a:t>n estudiante</a:t>
            </a:r>
          </a:p>
          <a:p>
            <a:r>
              <a:rPr lang="es-GT" sz="2400" dirty="0" smtClean="0"/>
              <a:t>una profesora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705600" y="2570293"/>
            <a:ext cx="5283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GT" sz="2400" dirty="0" smtClean="0"/>
              <a:t>muy inteligente.</a:t>
            </a:r>
          </a:p>
          <a:p>
            <a:r>
              <a:rPr lang="es-GT" sz="2400" dirty="0" smtClean="0"/>
              <a:t>perezoso.</a:t>
            </a:r>
          </a:p>
          <a:p>
            <a:r>
              <a:rPr lang="es-GT" sz="2400" dirty="0"/>
              <a:t>m</a:t>
            </a:r>
            <a:r>
              <a:rPr lang="es-GT" sz="2400" dirty="0" smtClean="0"/>
              <a:t>uy seria.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3629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7772400" cy="4038600"/>
          </a:xfrm>
        </p:spPr>
        <p:txBody>
          <a:bodyPr>
            <a:normAutofit/>
          </a:bodyPr>
          <a:lstStyle/>
          <a:p>
            <a:pPr marL="475488" indent="-457200">
              <a:lnSpc>
                <a:spcPct val="250000"/>
              </a:lnSpc>
              <a:buAutoNum type="arabicPeriod"/>
            </a:pPr>
            <a:r>
              <a:rPr lang="es-GT" sz="3200" dirty="0" smtClean="0"/>
              <a:t>simpática/ es / una chica/ Marta</a:t>
            </a:r>
          </a:p>
          <a:p>
            <a:pPr marL="475488" indent="-457200">
              <a:lnSpc>
                <a:spcPct val="250000"/>
              </a:lnSpc>
              <a:buAutoNum type="arabicPeriod"/>
            </a:pPr>
            <a:r>
              <a:rPr lang="es-GT" sz="3200" dirty="0" smtClean="0"/>
              <a:t>es /  Tito / perezoso / un chico</a:t>
            </a:r>
          </a:p>
          <a:p>
            <a:pPr marL="475488" indent="-457200">
              <a:lnSpc>
                <a:spcPct val="250000"/>
              </a:lnSpc>
              <a:buAutoNum type="arabicPeriod"/>
            </a:pPr>
            <a:r>
              <a:rPr lang="es-GT" sz="3200" dirty="0" smtClean="0"/>
              <a:t>interesante / una chica  / es / Paquita</a:t>
            </a:r>
          </a:p>
          <a:p>
            <a:pPr marL="475488" indent="-457200">
              <a:lnSpc>
                <a:spcPct val="250000"/>
              </a:lnSpc>
              <a:buAutoNum type="arabicPeriod"/>
            </a:pP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5029200"/>
            <a:ext cx="8366760" cy="1143000"/>
          </a:xfrm>
        </p:spPr>
        <p:txBody>
          <a:bodyPr/>
          <a:lstStyle/>
          <a:p>
            <a:r>
              <a:rPr lang="es-GT" sz="3600" dirty="0" err="1" smtClean="0"/>
              <a:t>Rewrite</a:t>
            </a:r>
            <a:r>
              <a:rPr lang="es-GT" sz="3600" dirty="0" smtClean="0"/>
              <a:t> </a:t>
            </a:r>
            <a:r>
              <a:rPr lang="es-GT" sz="3600" dirty="0" err="1" smtClean="0"/>
              <a:t>these</a:t>
            </a:r>
            <a:r>
              <a:rPr lang="es-GT" sz="3600" dirty="0" smtClean="0"/>
              <a:t> </a:t>
            </a:r>
            <a:r>
              <a:rPr lang="es-GT" sz="3600" dirty="0" err="1" smtClean="0"/>
              <a:t>scrambled</a:t>
            </a:r>
            <a:r>
              <a:rPr lang="es-GT" sz="3600" dirty="0" smtClean="0"/>
              <a:t> </a:t>
            </a:r>
            <a:r>
              <a:rPr lang="es-GT" sz="3600" dirty="0" err="1" smtClean="0"/>
              <a:t>sentences</a:t>
            </a:r>
            <a:r>
              <a:rPr lang="es-GT" sz="3600" dirty="0" smtClean="0"/>
              <a:t> so </a:t>
            </a:r>
            <a:r>
              <a:rPr lang="es-GT" sz="3600" dirty="0" err="1" smtClean="0"/>
              <a:t>they</a:t>
            </a:r>
            <a:r>
              <a:rPr lang="es-GT" sz="3600" dirty="0" smtClean="0"/>
              <a:t> are in </a:t>
            </a:r>
            <a:r>
              <a:rPr lang="es-GT" sz="3600" dirty="0" err="1" smtClean="0"/>
              <a:t>the</a:t>
            </a:r>
            <a:r>
              <a:rPr lang="es-GT" sz="3600" dirty="0" smtClean="0"/>
              <a:t> </a:t>
            </a:r>
            <a:r>
              <a:rPr lang="es-GT" sz="3600" dirty="0" err="1" smtClean="0"/>
              <a:t>correct</a:t>
            </a:r>
            <a:r>
              <a:rPr lang="es-GT" sz="3600" dirty="0" smtClean="0"/>
              <a:t> </a:t>
            </a:r>
            <a:r>
              <a:rPr lang="es-GT" sz="3600" dirty="0" err="1" smtClean="0"/>
              <a:t>order</a:t>
            </a:r>
            <a:r>
              <a:rPr lang="es-GT" sz="3600" dirty="0" smtClean="0"/>
              <a:t> in </a:t>
            </a:r>
            <a:r>
              <a:rPr lang="es-GT" sz="3600" dirty="0" err="1" smtClean="0"/>
              <a:t>Spanish</a:t>
            </a:r>
            <a:r>
              <a:rPr lang="es-GT" sz="3600" dirty="0" smtClean="0"/>
              <a:t>.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295400" y="990600"/>
            <a:ext cx="632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C000"/>
                </a:solidFill>
              </a:rPr>
              <a:t>Marina </a:t>
            </a:r>
            <a:r>
              <a:rPr lang="en-US" sz="3200" b="1" dirty="0" err="1" smtClean="0">
                <a:solidFill>
                  <a:srgbClr val="FFC000"/>
                </a:solidFill>
              </a:rPr>
              <a:t>es</a:t>
            </a:r>
            <a:r>
              <a:rPr lang="en-US" sz="3200" b="1" dirty="0" smtClean="0">
                <a:solidFill>
                  <a:srgbClr val="FFC000"/>
                </a:solidFill>
              </a:rPr>
              <a:t> </a:t>
            </a:r>
            <a:r>
              <a:rPr lang="en-US" sz="3200" b="1" dirty="0" err="1" smtClean="0">
                <a:solidFill>
                  <a:srgbClr val="FFC000"/>
                </a:solidFill>
              </a:rPr>
              <a:t>una</a:t>
            </a:r>
            <a:r>
              <a:rPr lang="en-US" sz="3200" b="1" dirty="0" smtClean="0">
                <a:solidFill>
                  <a:srgbClr val="FFC000"/>
                </a:solidFill>
              </a:rPr>
              <a:t> </a:t>
            </a:r>
            <a:r>
              <a:rPr lang="en-US" sz="3200" b="1" dirty="0" err="1" smtClean="0">
                <a:solidFill>
                  <a:srgbClr val="FFC000"/>
                </a:solidFill>
              </a:rPr>
              <a:t>chica</a:t>
            </a:r>
            <a:r>
              <a:rPr lang="en-US" sz="3200" b="1" dirty="0" smtClean="0">
                <a:solidFill>
                  <a:srgbClr val="FFC000"/>
                </a:solidFill>
              </a:rPr>
              <a:t> </a:t>
            </a:r>
            <a:r>
              <a:rPr lang="en-US" sz="3200" b="1" dirty="0" err="1" smtClean="0">
                <a:solidFill>
                  <a:srgbClr val="FFC000"/>
                </a:solidFill>
              </a:rPr>
              <a:t>simpática</a:t>
            </a:r>
            <a:r>
              <a:rPr lang="en-US" sz="3200" b="1" dirty="0" smtClean="0">
                <a:solidFill>
                  <a:srgbClr val="FFC000"/>
                </a:solidFill>
              </a:rPr>
              <a:t>.</a:t>
            </a:r>
            <a:endParaRPr lang="en-US" sz="3200" b="1" dirty="0">
              <a:solidFill>
                <a:srgbClr val="FFC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02327" y="2362200"/>
            <a:ext cx="632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C000"/>
                </a:solidFill>
              </a:rPr>
              <a:t>Tito </a:t>
            </a:r>
            <a:r>
              <a:rPr lang="en-US" sz="3200" b="1" dirty="0" err="1" smtClean="0">
                <a:solidFill>
                  <a:srgbClr val="FFC000"/>
                </a:solidFill>
              </a:rPr>
              <a:t>es</a:t>
            </a:r>
            <a:r>
              <a:rPr lang="en-US" sz="3200" b="1" dirty="0" smtClean="0">
                <a:solidFill>
                  <a:srgbClr val="FFC000"/>
                </a:solidFill>
              </a:rPr>
              <a:t> un </a:t>
            </a:r>
            <a:r>
              <a:rPr lang="en-US" sz="3200" b="1" dirty="0" err="1" smtClean="0">
                <a:solidFill>
                  <a:srgbClr val="FFC000"/>
                </a:solidFill>
              </a:rPr>
              <a:t>chico</a:t>
            </a:r>
            <a:r>
              <a:rPr lang="en-US" sz="3200" b="1" dirty="0" smtClean="0">
                <a:solidFill>
                  <a:srgbClr val="FFC000"/>
                </a:solidFill>
              </a:rPr>
              <a:t> </a:t>
            </a:r>
            <a:r>
              <a:rPr lang="en-US" sz="3200" b="1" dirty="0" err="1" smtClean="0">
                <a:solidFill>
                  <a:srgbClr val="FFC000"/>
                </a:solidFill>
              </a:rPr>
              <a:t>perezoso</a:t>
            </a:r>
            <a:r>
              <a:rPr lang="en-US" sz="3200" b="1" dirty="0" smtClean="0">
                <a:solidFill>
                  <a:srgbClr val="FFC000"/>
                </a:solidFill>
              </a:rPr>
              <a:t>.</a:t>
            </a:r>
            <a:endParaRPr lang="en-US" sz="3200" b="1" dirty="0">
              <a:solidFill>
                <a:srgbClr val="FFC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5400" y="3606225"/>
            <a:ext cx="632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C000"/>
                </a:solidFill>
              </a:rPr>
              <a:t>Paquita</a:t>
            </a:r>
            <a:r>
              <a:rPr lang="en-US" sz="3200" b="1" dirty="0" smtClean="0">
                <a:solidFill>
                  <a:srgbClr val="FFC000"/>
                </a:solidFill>
              </a:rPr>
              <a:t> </a:t>
            </a:r>
            <a:r>
              <a:rPr lang="en-US" sz="3200" b="1" dirty="0" err="1" smtClean="0">
                <a:solidFill>
                  <a:srgbClr val="FFC000"/>
                </a:solidFill>
              </a:rPr>
              <a:t>es</a:t>
            </a:r>
            <a:r>
              <a:rPr lang="en-US" sz="3200" b="1" dirty="0" smtClean="0">
                <a:solidFill>
                  <a:srgbClr val="FFC000"/>
                </a:solidFill>
              </a:rPr>
              <a:t> </a:t>
            </a:r>
            <a:r>
              <a:rPr lang="en-US" sz="3200" b="1" dirty="0" err="1" smtClean="0">
                <a:solidFill>
                  <a:srgbClr val="FFC000"/>
                </a:solidFill>
              </a:rPr>
              <a:t>una</a:t>
            </a:r>
            <a:r>
              <a:rPr lang="en-US" sz="3200" b="1" dirty="0" smtClean="0">
                <a:solidFill>
                  <a:srgbClr val="FFC000"/>
                </a:solidFill>
              </a:rPr>
              <a:t> </a:t>
            </a:r>
            <a:r>
              <a:rPr lang="en-US" sz="3200" b="1" dirty="0" err="1" smtClean="0">
                <a:solidFill>
                  <a:srgbClr val="FFC000"/>
                </a:solidFill>
              </a:rPr>
              <a:t>chica</a:t>
            </a:r>
            <a:r>
              <a:rPr lang="en-US" sz="3200" b="1" dirty="0" smtClean="0">
                <a:solidFill>
                  <a:srgbClr val="FFC000"/>
                </a:solidFill>
              </a:rPr>
              <a:t> </a:t>
            </a:r>
            <a:r>
              <a:rPr lang="en-US" sz="3200" b="1" dirty="0" err="1" smtClean="0">
                <a:solidFill>
                  <a:srgbClr val="FFC000"/>
                </a:solidFill>
              </a:rPr>
              <a:t>interesante</a:t>
            </a:r>
            <a:r>
              <a:rPr lang="en-US" sz="3200" b="1" dirty="0" smtClean="0">
                <a:solidFill>
                  <a:srgbClr val="FFC000"/>
                </a:solidFill>
              </a:rPr>
              <a:t>.</a:t>
            </a:r>
            <a:endParaRPr lang="en-US" sz="32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92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685801"/>
            <a:ext cx="8305800" cy="365759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s-GT" sz="3600" dirty="0" smtClean="0"/>
              <a:t>In </a:t>
            </a:r>
            <a:r>
              <a:rPr lang="es-GT" sz="3600" dirty="0" err="1" smtClean="0"/>
              <a:t>Spanish</a:t>
            </a:r>
            <a:r>
              <a:rPr lang="es-GT" sz="3600" dirty="0" smtClean="0"/>
              <a:t>, </a:t>
            </a:r>
            <a:r>
              <a:rPr lang="es-GT" sz="3600" dirty="0" err="1" smtClean="0"/>
              <a:t>adjectives</a:t>
            </a:r>
            <a:r>
              <a:rPr lang="es-GT" sz="3600" dirty="0" smtClean="0"/>
              <a:t> </a:t>
            </a:r>
            <a:r>
              <a:rPr lang="es-GT" sz="3600" dirty="0" err="1" smtClean="0"/>
              <a:t>have</a:t>
            </a:r>
            <a:r>
              <a:rPr lang="es-GT" sz="3600" dirty="0" smtClean="0"/>
              <a:t> </a:t>
            </a:r>
            <a:r>
              <a:rPr lang="es-GT" sz="3600" dirty="0" err="1" smtClean="0"/>
              <a:t>masculine</a:t>
            </a:r>
            <a:r>
              <a:rPr lang="es-GT" sz="3600" dirty="0" smtClean="0"/>
              <a:t> and </a:t>
            </a:r>
            <a:r>
              <a:rPr lang="es-GT" sz="3600" dirty="0" err="1" smtClean="0"/>
              <a:t>feminine</a:t>
            </a:r>
            <a:r>
              <a:rPr lang="es-GT" sz="3600" dirty="0" smtClean="0"/>
              <a:t> </a:t>
            </a:r>
            <a:r>
              <a:rPr lang="es-GT" sz="3600" dirty="0" err="1" smtClean="0"/>
              <a:t>forms</a:t>
            </a:r>
            <a:r>
              <a:rPr lang="es-GT" sz="3600" dirty="0" smtClean="0"/>
              <a:t>. </a:t>
            </a:r>
          </a:p>
          <a:p>
            <a:pPr>
              <a:buFont typeface="Wingdings" pitchFamily="2" charset="2"/>
              <a:buChar char="v"/>
            </a:pPr>
            <a:endParaRPr lang="es-GT" sz="3600" dirty="0"/>
          </a:p>
          <a:p>
            <a:pPr>
              <a:buFont typeface="Wingdings" pitchFamily="2" charset="2"/>
              <a:buChar char="v"/>
            </a:pPr>
            <a:r>
              <a:rPr lang="es-GT" sz="3600" dirty="0" err="1" smtClean="0"/>
              <a:t>What</a:t>
            </a:r>
            <a:r>
              <a:rPr lang="es-GT" sz="3600" dirty="0" smtClean="0"/>
              <a:t> </a:t>
            </a:r>
            <a:r>
              <a:rPr lang="es-GT" sz="3600" dirty="0" err="1" smtClean="0"/>
              <a:t>else</a:t>
            </a:r>
            <a:r>
              <a:rPr lang="es-GT" sz="3600" dirty="0" smtClean="0"/>
              <a:t> has </a:t>
            </a:r>
            <a:r>
              <a:rPr lang="es-GT" sz="3600" dirty="0" err="1" smtClean="0"/>
              <a:t>masculine</a:t>
            </a:r>
            <a:r>
              <a:rPr lang="es-GT" sz="3600" dirty="0" smtClean="0"/>
              <a:t> and </a:t>
            </a:r>
            <a:r>
              <a:rPr lang="es-GT" sz="3600" dirty="0" err="1" smtClean="0"/>
              <a:t>feminine</a:t>
            </a:r>
            <a:r>
              <a:rPr lang="es-GT" sz="3600" dirty="0" smtClean="0"/>
              <a:t> </a:t>
            </a:r>
            <a:r>
              <a:rPr lang="es-GT" sz="3600" dirty="0" err="1" smtClean="0"/>
              <a:t>forms</a:t>
            </a:r>
            <a:r>
              <a:rPr lang="es-GT" sz="3600" dirty="0"/>
              <a:t>?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GT" dirty="0" smtClean="0"/>
              <a:t>Masculino o Femenino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32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685801"/>
            <a:ext cx="8839200" cy="3657599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es-GT" sz="3600" dirty="0" err="1" smtClean="0"/>
              <a:t>Masculine</a:t>
            </a:r>
            <a:r>
              <a:rPr lang="es-GT" sz="3600" dirty="0" smtClean="0"/>
              <a:t> </a:t>
            </a:r>
            <a:r>
              <a:rPr lang="es-GT" sz="3600" dirty="0" err="1" smtClean="0"/>
              <a:t>adjectives</a:t>
            </a:r>
            <a:r>
              <a:rPr lang="es-GT" sz="3600" dirty="0" smtClean="0"/>
              <a:t> </a:t>
            </a:r>
            <a:r>
              <a:rPr lang="es-GT" sz="3600" b="1" i="1" dirty="0" err="1" smtClean="0"/>
              <a:t>usually</a:t>
            </a:r>
            <a:r>
              <a:rPr lang="es-GT" sz="3600" b="1" i="1" dirty="0" smtClean="0"/>
              <a:t> </a:t>
            </a:r>
            <a:r>
              <a:rPr lang="es-GT" sz="3600" dirty="0" smtClean="0"/>
              <a:t>en in –o </a:t>
            </a:r>
          </a:p>
          <a:p>
            <a:pPr>
              <a:buFont typeface="Wingdings" pitchFamily="2" charset="2"/>
              <a:buChar char="v"/>
            </a:pPr>
            <a:endParaRPr lang="es-GT" sz="3600" dirty="0"/>
          </a:p>
          <a:p>
            <a:pPr>
              <a:buFont typeface="Wingdings" pitchFamily="2" charset="2"/>
              <a:buChar char="v"/>
            </a:pPr>
            <a:r>
              <a:rPr lang="es-GT" sz="3600" dirty="0" err="1" smtClean="0"/>
              <a:t>They</a:t>
            </a:r>
            <a:r>
              <a:rPr lang="es-GT" sz="3600" dirty="0" smtClean="0"/>
              <a:t> are </a:t>
            </a:r>
            <a:r>
              <a:rPr lang="es-GT" sz="3600" dirty="0" err="1" smtClean="0"/>
              <a:t>used</a:t>
            </a:r>
            <a:r>
              <a:rPr lang="es-GT" sz="3600" dirty="0" smtClean="0"/>
              <a:t> </a:t>
            </a:r>
            <a:r>
              <a:rPr lang="es-GT" sz="3600" dirty="0" err="1" smtClean="0"/>
              <a:t>to</a:t>
            </a:r>
            <a:r>
              <a:rPr lang="es-GT" sz="3600" dirty="0"/>
              <a:t> </a:t>
            </a:r>
            <a:r>
              <a:rPr lang="es-GT" sz="3600" dirty="0" smtClean="0"/>
              <a:t>describe </a:t>
            </a:r>
            <a:r>
              <a:rPr lang="es-GT" sz="3600" dirty="0" err="1" smtClean="0"/>
              <a:t>masculine</a:t>
            </a:r>
            <a:r>
              <a:rPr lang="es-GT" sz="3600" dirty="0" smtClean="0"/>
              <a:t> </a:t>
            </a:r>
            <a:r>
              <a:rPr lang="es-GT" sz="3600" dirty="0" err="1" smtClean="0"/>
              <a:t>nouns</a:t>
            </a:r>
            <a:endParaRPr lang="es-GT" sz="3600" dirty="0" smtClean="0"/>
          </a:p>
          <a:p>
            <a:pPr>
              <a:buFont typeface="Wingdings" pitchFamily="2" charset="2"/>
              <a:buChar char="v"/>
            </a:pPr>
            <a:endParaRPr lang="es-GT" sz="3600" dirty="0"/>
          </a:p>
          <a:p>
            <a:pPr lvl="1">
              <a:buFont typeface="Wingdings" pitchFamily="2" charset="2"/>
              <a:buChar char="v"/>
            </a:pPr>
            <a:r>
              <a:rPr lang="es-GT" sz="3600" dirty="0" smtClean="0"/>
              <a:t>Marcos es divertido y simpático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GT" dirty="0" smtClean="0"/>
              <a:t>Adjetivos masculinos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56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685801"/>
            <a:ext cx="8915400" cy="3657599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es-GT" sz="3600" dirty="0" err="1" smtClean="0"/>
              <a:t>Feminine</a:t>
            </a:r>
            <a:r>
              <a:rPr lang="es-GT" sz="3600" dirty="0" smtClean="0"/>
              <a:t> </a:t>
            </a:r>
            <a:r>
              <a:rPr lang="es-GT" sz="3600" dirty="0" err="1" smtClean="0"/>
              <a:t>adjectives</a:t>
            </a:r>
            <a:r>
              <a:rPr lang="es-GT" sz="3600" dirty="0" smtClean="0"/>
              <a:t> </a:t>
            </a:r>
            <a:r>
              <a:rPr lang="es-GT" sz="3600" b="1" i="1" dirty="0" err="1" smtClean="0"/>
              <a:t>usually</a:t>
            </a:r>
            <a:r>
              <a:rPr lang="es-GT" sz="3600" b="1" i="1" dirty="0" smtClean="0"/>
              <a:t> </a:t>
            </a:r>
            <a:r>
              <a:rPr lang="es-GT" sz="3600" dirty="0" smtClean="0"/>
              <a:t>en in –a</a:t>
            </a:r>
          </a:p>
          <a:p>
            <a:pPr>
              <a:buFont typeface="Wingdings" pitchFamily="2" charset="2"/>
              <a:buChar char="v"/>
            </a:pPr>
            <a:endParaRPr lang="es-GT" sz="3600" dirty="0"/>
          </a:p>
          <a:p>
            <a:pPr>
              <a:buFont typeface="Wingdings" pitchFamily="2" charset="2"/>
              <a:buChar char="v"/>
            </a:pPr>
            <a:r>
              <a:rPr lang="es-GT" sz="3600" dirty="0" err="1" smtClean="0"/>
              <a:t>They</a:t>
            </a:r>
            <a:r>
              <a:rPr lang="es-GT" sz="3600" dirty="0" smtClean="0"/>
              <a:t> are </a:t>
            </a:r>
            <a:r>
              <a:rPr lang="es-GT" sz="3600" dirty="0" err="1" smtClean="0"/>
              <a:t>used</a:t>
            </a:r>
            <a:r>
              <a:rPr lang="es-GT" sz="3600" dirty="0" smtClean="0"/>
              <a:t> </a:t>
            </a:r>
            <a:r>
              <a:rPr lang="es-GT" sz="3600" dirty="0" err="1" smtClean="0"/>
              <a:t>to</a:t>
            </a:r>
            <a:r>
              <a:rPr lang="es-GT" sz="3600" dirty="0" smtClean="0"/>
              <a:t> describe </a:t>
            </a:r>
            <a:r>
              <a:rPr lang="es-GT" sz="3600" dirty="0" err="1" smtClean="0"/>
              <a:t>feminine</a:t>
            </a:r>
            <a:r>
              <a:rPr lang="es-GT" sz="3600" dirty="0" smtClean="0"/>
              <a:t> </a:t>
            </a:r>
            <a:r>
              <a:rPr lang="es-GT" sz="3600" dirty="0" err="1" smtClean="0"/>
              <a:t>nouns</a:t>
            </a:r>
            <a:endParaRPr lang="es-GT" sz="3600" dirty="0" smtClean="0"/>
          </a:p>
          <a:p>
            <a:pPr>
              <a:buFont typeface="Wingdings" pitchFamily="2" charset="2"/>
              <a:buChar char="v"/>
            </a:pPr>
            <a:endParaRPr lang="es-GT" sz="3600" dirty="0"/>
          </a:p>
          <a:p>
            <a:pPr lvl="1">
              <a:buFont typeface="Wingdings" pitchFamily="2" charset="2"/>
              <a:buChar char="v"/>
            </a:pPr>
            <a:r>
              <a:rPr lang="es-GT" sz="3200" dirty="0" smtClean="0"/>
              <a:t>Marta es divertida y simpática.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GT" dirty="0" smtClean="0"/>
              <a:t>Adjetivos femeninos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055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71600" y="381000"/>
            <a:ext cx="7696200" cy="365759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s-GT" sz="3600" dirty="0" err="1" smtClean="0"/>
              <a:t>Adjectives</a:t>
            </a:r>
            <a:r>
              <a:rPr lang="es-GT" sz="3600" dirty="0" smtClean="0"/>
              <a:t> </a:t>
            </a:r>
            <a:r>
              <a:rPr lang="es-GT" sz="3600" dirty="0" err="1" smtClean="0"/>
              <a:t>that</a:t>
            </a:r>
            <a:r>
              <a:rPr lang="es-GT" sz="3600" dirty="0" smtClean="0"/>
              <a:t> en in –e describe </a:t>
            </a:r>
            <a:r>
              <a:rPr lang="es-GT" sz="3600" dirty="0" err="1" smtClean="0"/>
              <a:t>both</a:t>
            </a:r>
            <a:r>
              <a:rPr lang="es-GT" sz="3600" dirty="0" smtClean="0"/>
              <a:t> </a:t>
            </a:r>
            <a:r>
              <a:rPr lang="es-GT" sz="3600" dirty="0" err="1" smtClean="0"/>
              <a:t>masculine</a:t>
            </a:r>
            <a:r>
              <a:rPr lang="es-GT" sz="3600" dirty="0" smtClean="0"/>
              <a:t> and </a:t>
            </a:r>
            <a:r>
              <a:rPr lang="es-GT" sz="3600" dirty="0" err="1" smtClean="0"/>
              <a:t>faminine</a:t>
            </a:r>
            <a:r>
              <a:rPr lang="es-GT" sz="3600" dirty="0" smtClean="0"/>
              <a:t> </a:t>
            </a:r>
            <a:r>
              <a:rPr lang="es-GT" sz="3600" dirty="0" err="1" smtClean="0"/>
              <a:t>nouns</a:t>
            </a:r>
            <a:r>
              <a:rPr lang="es-GT" sz="3600" dirty="0" smtClean="0"/>
              <a:t>.</a:t>
            </a:r>
          </a:p>
          <a:p>
            <a:pPr>
              <a:buFont typeface="Wingdings" pitchFamily="2" charset="2"/>
              <a:buChar char="v"/>
            </a:pPr>
            <a:endParaRPr lang="es-GT" sz="3600" dirty="0" smtClean="0"/>
          </a:p>
          <a:p>
            <a:pPr lvl="1">
              <a:buFont typeface="Wingdings" pitchFamily="2" charset="2"/>
              <a:buChar char="v"/>
            </a:pPr>
            <a:r>
              <a:rPr lang="es-GT" sz="3200" dirty="0" smtClean="0"/>
              <a:t>Anita es inteligente.</a:t>
            </a:r>
          </a:p>
          <a:p>
            <a:pPr lvl="1">
              <a:buFont typeface="Wingdings" pitchFamily="2" charset="2"/>
              <a:buChar char="v"/>
            </a:pPr>
            <a:r>
              <a:rPr lang="es-GT" sz="3200" dirty="0" smtClean="0"/>
              <a:t>Pedro es inteligente también. </a:t>
            </a:r>
            <a:endParaRPr lang="es-GT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GT" dirty="0" smtClean="0"/>
              <a:t>Adjetivos que terminan en -e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59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95400" y="685801"/>
            <a:ext cx="7543800" cy="3657599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es-GT" sz="3600" dirty="0" err="1" smtClean="0"/>
              <a:t>Adjectives</a:t>
            </a:r>
            <a:r>
              <a:rPr lang="es-GT" sz="3600" dirty="0" smtClean="0"/>
              <a:t> </a:t>
            </a:r>
            <a:r>
              <a:rPr lang="es-GT" sz="3600" dirty="0" err="1" smtClean="0"/>
              <a:t>whose</a:t>
            </a:r>
            <a:r>
              <a:rPr lang="es-GT" sz="3600" dirty="0" smtClean="0"/>
              <a:t> </a:t>
            </a:r>
            <a:r>
              <a:rPr lang="es-GT" sz="3600" dirty="0" err="1" smtClean="0"/>
              <a:t>masculine</a:t>
            </a:r>
            <a:r>
              <a:rPr lang="es-GT" sz="3600" dirty="0" smtClean="0"/>
              <a:t> </a:t>
            </a:r>
            <a:r>
              <a:rPr lang="es-GT" sz="3600" dirty="0" err="1" smtClean="0"/>
              <a:t>form</a:t>
            </a:r>
            <a:r>
              <a:rPr lang="es-GT" sz="3600" dirty="0" smtClean="0"/>
              <a:t> </a:t>
            </a:r>
            <a:r>
              <a:rPr lang="es-GT" sz="3600" dirty="0" err="1" smtClean="0"/>
              <a:t>ends</a:t>
            </a:r>
            <a:r>
              <a:rPr lang="es-GT" sz="3600" dirty="0" smtClean="0"/>
              <a:t> in –</a:t>
            </a:r>
            <a:r>
              <a:rPr lang="es-GT" sz="3600" dirty="0" err="1" smtClean="0"/>
              <a:t>dor</a:t>
            </a:r>
            <a:r>
              <a:rPr lang="es-GT" sz="3600" dirty="0" smtClean="0"/>
              <a:t> </a:t>
            </a:r>
            <a:r>
              <a:rPr lang="es-GT" sz="3600" dirty="0" err="1" smtClean="0"/>
              <a:t>have</a:t>
            </a:r>
            <a:r>
              <a:rPr lang="es-GT" sz="3600" dirty="0" smtClean="0"/>
              <a:t> a </a:t>
            </a:r>
            <a:r>
              <a:rPr lang="es-GT" sz="3600" dirty="0" err="1" smtClean="0"/>
              <a:t>feminine</a:t>
            </a:r>
            <a:r>
              <a:rPr lang="es-GT" sz="3600" dirty="0" smtClean="0"/>
              <a:t> </a:t>
            </a:r>
            <a:r>
              <a:rPr lang="es-GT" sz="3600" dirty="0" err="1" smtClean="0"/>
              <a:t>form</a:t>
            </a:r>
            <a:r>
              <a:rPr lang="es-GT" sz="3600" dirty="0" smtClean="0"/>
              <a:t> </a:t>
            </a:r>
            <a:r>
              <a:rPr lang="es-GT" sz="3600" dirty="0" err="1" smtClean="0"/>
              <a:t>that</a:t>
            </a:r>
            <a:r>
              <a:rPr lang="es-GT" sz="3600" dirty="0" smtClean="0"/>
              <a:t> </a:t>
            </a:r>
            <a:r>
              <a:rPr lang="es-GT" sz="3600" dirty="0" err="1" smtClean="0"/>
              <a:t>ends</a:t>
            </a:r>
            <a:r>
              <a:rPr lang="es-GT" sz="3600" dirty="0" smtClean="0"/>
              <a:t> in –dora. </a:t>
            </a:r>
          </a:p>
          <a:p>
            <a:pPr>
              <a:buFont typeface="Wingdings" pitchFamily="2" charset="2"/>
              <a:buChar char="v"/>
            </a:pPr>
            <a:endParaRPr lang="es-GT" sz="3600" dirty="0"/>
          </a:p>
          <a:p>
            <a:pPr lvl="1">
              <a:buFont typeface="Wingdings" pitchFamily="2" charset="2"/>
              <a:buChar char="v"/>
            </a:pPr>
            <a:r>
              <a:rPr lang="es-GT" sz="3200" dirty="0" smtClean="0"/>
              <a:t>Juan es trabajador.</a:t>
            </a:r>
          </a:p>
          <a:p>
            <a:pPr lvl="1">
              <a:buFont typeface="Wingdings" pitchFamily="2" charset="2"/>
              <a:buChar char="v"/>
            </a:pPr>
            <a:r>
              <a:rPr lang="es-GT" sz="3200" dirty="0" smtClean="0"/>
              <a:t>Luz es trabajadora. 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GT" dirty="0" smtClean="0"/>
              <a:t>-</a:t>
            </a:r>
            <a:r>
              <a:rPr lang="es-GT" dirty="0" err="1" smtClean="0"/>
              <a:t>dor</a:t>
            </a:r>
            <a:r>
              <a:rPr lang="es-GT" dirty="0" smtClean="0"/>
              <a:t> / -dora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96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-304800"/>
            <a:ext cx="8153400" cy="365759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s-GT" sz="3200" dirty="0" err="1" smtClean="0"/>
              <a:t>Make</a:t>
            </a:r>
            <a:r>
              <a:rPr lang="es-GT" sz="3200" dirty="0" smtClean="0"/>
              <a:t> a </a:t>
            </a:r>
            <a:r>
              <a:rPr lang="es-GT" sz="3200" dirty="0" err="1"/>
              <a:t>V</a:t>
            </a:r>
            <a:r>
              <a:rPr lang="es-GT" sz="3200" dirty="0" err="1" smtClean="0"/>
              <a:t>enn</a:t>
            </a:r>
            <a:r>
              <a:rPr lang="es-GT" sz="3200" dirty="0" smtClean="0"/>
              <a:t> </a:t>
            </a:r>
            <a:r>
              <a:rPr lang="es-GT" sz="3200" dirty="0" err="1" smtClean="0"/>
              <a:t>diagram</a:t>
            </a:r>
            <a:r>
              <a:rPr lang="es-GT" sz="3200" dirty="0" smtClean="0"/>
              <a:t>. </a:t>
            </a:r>
            <a:r>
              <a:rPr lang="es-GT" sz="3200" dirty="0" err="1" smtClean="0"/>
              <a:t>One</a:t>
            </a:r>
            <a:r>
              <a:rPr lang="es-GT" sz="3200" dirty="0" smtClean="0"/>
              <a:t> </a:t>
            </a:r>
            <a:r>
              <a:rPr lang="es-GT" sz="3200" dirty="0" err="1" smtClean="0"/>
              <a:t>side</a:t>
            </a:r>
            <a:r>
              <a:rPr lang="es-GT" sz="3200" dirty="0" smtClean="0"/>
              <a:t> </a:t>
            </a:r>
            <a:r>
              <a:rPr lang="es-GT" sz="3200" dirty="0" err="1" smtClean="0"/>
              <a:t>labeled</a:t>
            </a:r>
            <a:r>
              <a:rPr lang="es-GT" sz="3200" dirty="0" smtClean="0"/>
              <a:t> Roberto and </a:t>
            </a:r>
            <a:r>
              <a:rPr lang="es-GT" sz="3200" dirty="0" err="1" smtClean="0"/>
              <a:t>the</a:t>
            </a:r>
            <a:r>
              <a:rPr lang="es-GT" sz="3200" dirty="0" smtClean="0"/>
              <a:t> </a:t>
            </a:r>
            <a:r>
              <a:rPr lang="es-GT" sz="3200" dirty="0" err="1" smtClean="0"/>
              <a:t>other</a:t>
            </a:r>
            <a:r>
              <a:rPr lang="es-GT" sz="3200" dirty="0" smtClean="0"/>
              <a:t> Yolanda. </a:t>
            </a:r>
          </a:p>
          <a:p>
            <a:pPr>
              <a:buFont typeface="Wingdings" pitchFamily="2" charset="2"/>
              <a:buChar char="v"/>
            </a:pP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GT" dirty="0" smtClean="0"/>
              <a:t>Práctica 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273490" y="2895600"/>
            <a:ext cx="3048000" cy="2133600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5" name="Oval 4"/>
          <p:cNvSpPr/>
          <p:nvPr/>
        </p:nvSpPr>
        <p:spPr>
          <a:xfrm>
            <a:off x="3962400" y="2895600"/>
            <a:ext cx="3048000" cy="2133600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6" name="TextBox 5"/>
          <p:cNvSpPr txBox="1"/>
          <p:nvPr/>
        </p:nvSpPr>
        <p:spPr>
          <a:xfrm>
            <a:off x="2108580" y="2209800"/>
            <a:ext cx="16889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GT" sz="2800" dirty="0" smtClean="0"/>
              <a:t>Roberto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854890" y="2209800"/>
            <a:ext cx="16889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GT" sz="2800" dirty="0" smtClean="0"/>
              <a:t>Yolanda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3170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3200171"/>
              </p:ext>
            </p:extLst>
          </p:nvPr>
        </p:nvGraphicFramePr>
        <p:xfrm>
          <a:off x="685800" y="1905000"/>
          <a:ext cx="7772400" cy="21336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943100"/>
                <a:gridCol w="1943100"/>
                <a:gridCol w="1943100"/>
                <a:gridCol w="1943100"/>
              </a:tblGrid>
              <a:tr h="533400">
                <a:tc gridSpan="4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cómica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GT" sz="2800" dirty="0" smtClean="0"/>
                        <a:t>paciente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GT" sz="2800" dirty="0" smtClean="0"/>
                        <a:t>simpático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GT" sz="2800" dirty="0" smtClean="0"/>
                        <a:t>inteligente</a:t>
                      </a:r>
                      <a:endParaRPr lang="en-US" sz="2800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aburrido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GT" sz="2800" dirty="0" smtClean="0"/>
                        <a:t>interesante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GT" sz="2800" dirty="0" smtClean="0"/>
                        <a:t>perezosa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GT" sz="2800" dirty="0" smtClean="0"/>
                        <a:t>divertido</a:t>
                      </a:r>
                      <a:endParaRPr lang="en-US" sz="2800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s-GT" sz="2800" dirty="0" smtClean="0"/>
                        <a:t>serio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malo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GT" sz="2800" dirty="0" smtClean="0"/>
                        <a:t>buena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GT" sz="2800" dirty="0" smtClean="0"/>
                        <a:t>trabajador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4648200"/>
            <a:ext cx="8610600" cy="1447800"/>
          </a:xfrm>
        </p:spPr>
        <p:txBody>
          <a:bodyPr/>
          <a:lstStyle/>
          <a:p>
            <a:r>
              <a:rPr lang="es-GT" sz="4000" dirty="0" smtClean="0"/>
              <a:t>Place </a:t>
            </a:r>
            <a:r>
              <a:rPr lang="es-GT" sz="4000" dirty="0" err="1" smtClean="0"/>
              <a:t>the</a:t>
            </a:r>
            <a:r>
              <a:rPr lang="es-GT" sz="4000" dirty="0" smtClean="0"/>
              <a:t> </a:t>
            </a:r>
            <a:r>
              <a:rPr lang="es-GT" sz="4000" dirty="0" err="1" smtClean="0"/>
              <a:t>adjectives</a:t>
            </a:r>
            <a:r>
              <a:rPr lang="es-GT" sz="4000" dirty="0" smtClean="0"/>
              <a:t> in </a:t>
            </a:r>
            <a:r>
              <a:rPr lang="es-GT" sz="4000" dirty="0" err="1" smtClean="0"/>
              <a:t>the</a:t>
            </a:r>
            <a:r>
              <a:rPr lang="es-GT" sz="4000" dirty="0" smtClean="0"/>
              <a:t> </a:t>
            </a:r>
            <a:r>
              <a:rPr lang="es-GT" sz="4000" dirty="0" err="1" smtClean="0"/>
              <a:t>correct</a:t>
            </a:r>
            <a:r>
              <a:rPr lang="es-GT" sz="4000" dirty="0" smtClean="0"/>
              <a:t> place </a:t>
            </a:r>
            <a:r>
              <a:rPr lang="es-GT" sz="4000" dirty="0" err="1" smtClean="0"/>
              <a:t>on</a:t>
            </a:r>
            <a:r>
              <a:rPr lang="es-GT" sz="4000" dirty="0" smtClean="0"/>
              <a:t> </a:t>
            </a:r>
            <a:r>
              <a:rPr lang="es-GT" sz="4000" dirty="0" err="1" smtClean="0"/>
              <a:t>the</a:t>
            </a:r>
            <a:r>
              <a:rPr lang="es-GT" sz="4000" dirty="0" smtClean="0"/>
              <a:t> </a:t>
            </a:r>
            <a:r>
              <a:rPr lang="es-GT" sz="4000" dirty="0" err="1" smtClean="0"/>
              <a:t>Venn</a:t>
            </a:r>
            <a:r>
              <a:rPr lang="es-GT" sz="4000" dirty="0" smtClean="0"/>
              <a:t> </a:t>
            </a:r>
            <a:r>
              <a:rPr lang="es-GT" sz="4000" dirty="0" err="1" smtClean="0"/>
              <a:t>diagram</a:t>
            </a:r>
            <a:r>
              <a:rPr lang="es-GT" sz="4000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6809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685801"/>
            <a:ext cx="8382000" cy="3657599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200" dirty="0">
                <a:effectLst/>
              </a:rPr>
              <a:t>In English an adjective comes before the word it is describing and has one form.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>
                <a:effectLst/>
              </a:rPr>
              <a:t>Ex: the </a:t>
            </a:r>
            <a:r>
              <a:rPr lang="en-US" sz="3200" u="sng" dirty="0">
                <a:effectLst/>
              </a:rPr>
              <a:t>red</a:t>
            </a:r>
            <a:r>
              <a:rPr lang="en-US" sz="3200" dirty="0">
                <a:effectLst/>
              </a:rPr>
              <a:t> car			the </a:t>
            </a:r>
            <a:r>
              <a:rPr lang="en-US" sz="3200" u="sng" dirty="0">
                <a:effectLst/>
              </a:rPr>
              <a:t>red</a:t>
            </a:r>
            <a:r>
              <a:rPr lang="en-US" sz="3200" dirty="0">
                <a:effectLst/>
              </a:rPr>
              <a:t> cars </a:t>
            </a:r>
          </a:p>
          <a:p>
            <a:pPr marL="18288" indent="0">
              <a:buNone/>
            </a:pPr>
            <a:r>
              <a:rPr lang="en-US" sz="3200" dirty="0">
                <a:effectLst/>
              </a:rPr>
              <a:t/>
            </a:r>
            <a:br>
              <a:rPr lang="en-US" sz="3200" dirty="0">
                <a:effectLst/>
              </a:rPr>
            </a:br>
            <a:r>
              <a:rPr lang="en-US" sz="3200" dirty="0" smtClean="0">
                <a:effectLst/>
              </a:rPr>
              <a:t>the adjective here is RED and has </a:t>
            </a:r>
            <a:r>
              <a:rPr lang="en-US" sz="3200" dirty="0">
                <a:effectLst/>
              </a:rPr>
              <a:t>the same form </a:t>
            </a:r>
            <a:r>
              <a:rPr lang="en-US" sz="3200" dirty="0" smtClean="0">
                <a:effectLst/>
              </a:rPr>
              <a:t>in both examples even </a:t>
            </a:r>
            <a:r>
              <a:rPr lang="en-US" sz="3200" dirty="0">
                <a:effectLst/>
              </a:rPr>
              <a:t>though there are more </a:t>
            </a:r>
            <a:r>
              <a:rPr lang="en-US" sz="3200" dirty="0" smtClean="0">
                <a:effectLst/>
              </a:rPr>
              <a:t>cars.</a:t>
            </a:r>
            <a:endParaRPr lang="en-US" sz="3200" dirty="0">
              <a:effectLst/>
            </a:endParaRPr>
          </a:p>
          <a:p>
            <a:pPr>
              <a:buFont typeface="Wingdings" pitchFamily="2" charset="2"/>
              <a:buChar char="v"/>
            </a:pP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Adjetivos</a:t>
            </a:r>
            <a:r>
              <a:rPr lang="en-US" dirty="0" smtClean="0"/>
              <a:t> en </a:t>
            </a:r>
            <a:r>
              <a:rPr lang="en-US" dirty="0" err="1" smtClean="0"/>
              <a:t>inglés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8159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484</TotalTime>
  <Words>335</Words>
  <Application>Microsoft Office PowerPoint</Application>
  <PresentationFormat>On-screen Show (4:3)</PresentationFormat>
  <Paragraphs>79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Elemental</vt:lpstr>
      <vt:lpstr>Adjetivos</vt:lpstr>
      <vt:lpstr>Masculino o Femenino</vt:lpstr>
      <vt:lpstr>Adjetivos masculinos</vt:lpstr>
      <vt:lpstr>Adjetivos femeninos </vt:lpstr>
      <vt:lpstr>Adjetivos que terminan en -e</vt:lpstr>
      <vt:lpstr>-dor / -dora</vt:lpstr>
      <vt:lpstr>Práctica </vt:lpstr>
      <vt:lpstr>Place the adjectives in the correct place on the Venn diagram.</vt:lpstr>
      <vt:lpstr>Adjetivos en inglés</vt:lpstr>
      <vt:lpstr>Orden de palabras</vt:lpstr>
      <vt:lpstr>Orden de palabras</vt:lpstr>
      <vt:lpstr>Rewrite these scrambled sentences so they are in the correct order in Spanish.</vt:lpstr>
    </vt:vector>
  </TitlesOfParts>
  <Company>University of Dayton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Adjetivos</dc:title>
  <dc:creator>User</dc:creator>
  <cp:lastModifiedBy>User</cp:lastModifiedBy>
  <cp:revision>18</cp:revision>
  <dcterms:created xsi:type="dcterms:W3CDTF">2012-10-13T16:11:00Z</dcterms:created>
  <dcterms:modified xsi:type="dcterms:W3CDTF">2012-10-16T00:06:41Z</dcterms:modified>
</cp:coreProperties>
</file>